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16CF"/>
    <a:srgbClr val="F070ED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8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69FEC01-9A42-43D4-824E-9AD374FC72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3B8D404D-3CB1-4FF4-914F-C93295E694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86F9328-C802-4375-B63B-D11128CD1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464B246-A662-43AE-A7D3-65FB6003E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998B5B3-7D67-4439-B033-EA2EE8BBA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8000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D1B8FF9-C0CB-488A-923A-A86D572FF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EAF81AB-0857-45F8-B263-C7EF3F432A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F413005-B4D0-4E3F-8BEF-3E2889536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2C2F44D-9B75-416F-A7AE-79DE205A1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C391E76-E333-4513-B428-B1D56AE0C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39703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0282121-C4E3-43A3-A155-1D4631215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5EB97CB-A9A4-4B1F-BFB3-D6A4F6BC4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C04E5B0-E28A-45A6-982E-C61368E4A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530142B-9153-40CF-BA98-9D2CC5C0C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9C38393-20DC-4EA4-A683-154BEB051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24640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B028B94-CD10-416C-983E-81C0C04E2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A07B0F48-637B-45CD-8EE0-C14D27AD4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016ABDB4-9126-4B53-A3E7-355F0C9CA4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1844DD97-A1A0-42A0-A3C8-3680181E0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CF456D9-6C55-4912-9536-EBE2B6012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E794B246-39D5-49FE-BF48-6A19D74BB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6251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CC73B2C-80A9-467A-AAD4-96A3BEE4F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A7F7640C-4D8D-42A0-A2FD-10836FE1A6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47461ED4-D4C7-4428-8CEE-2679F68FB4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CFA3355-333B-4F90-8107-3C894F7C9B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83719DB8-C83C-4896-A979-DB464266DE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B12339C3-3EF8-406F-AD08-2C3E6A551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3C2F9AFC-CF0B-4C21-A3DF-B2B0E143A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A7B201B7-EA6C-4CFB-A3BF-FE4C3BFF6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83958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34AD6F5-383E-4B0F-8EDD-FA652C500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DD02069C-8201-48B6-A206-194D61C0E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EB9AB297-C9DB-4C5C-BE66-1C5032D02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75E6EF58-FE80-4477-8C7E-1B00AB766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318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4FCA5C3E-D5D1-4D97-9B05-45748496B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564662C2-C246-4B38-8243-11E16E665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51A3EA98-EE60-4BD2-8637-A3B52E7DA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77848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37FD804-C1DD-43DD-B68B-C3FED8773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2F71166-3DC1-4A32-9434-0732E0205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A43357D4-80A5-48D2-BE28-0999A39848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AEF4ECE0-BDB2-4578-AAB1-A2A251FC8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FABA1C3F-83AA-4AC1-A119-E738BBCD5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A26E466D-EBD8-4A16-829F-80099A216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73062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7C05FE5-77D2-405E-8288-51A044C43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D42E654E-FAB6-4B77-8CCE-5EB3FD384B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7C63A55F-09E6-4FEC-B608-7E2306B763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2DBFBF0-FBE6-477A-BD3A-165485350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09279D27-19F6-4AAA-87AC-B48E0651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6337C503-4F11-49D0-8269-BD980F58D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598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C60FD5A-8FA1-4B0A-AEAD-B9CE06BA8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655082CD-13C9-4DDA-BBE2-94C15B6866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E7BD25B-021D-439D-AA74-7567CE2B9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DB53B0B-67E7-49D8-90E8-CBFE03DCD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0B4E3F7-933A-4B54-8F9C-78C57F3F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4125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7BAC13CD-BC22-4713-BFF2-F4F6B3970F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D3E9CD88-A9C7-4A10-89AB-2DD282C745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68EDDC3-C179-4DFB-98C8-626F6ACB3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661BAF0-7227-4063-9E2B-40B755D7B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0FF82A4-E1FC-4767-B2E2-4B471587F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9017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1FF6A38F-796F-445F-BE2F-A3F240CC5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EC8B49D-80D2-4600-B19C-D50C2830B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C4B9F98-DDD1-4575-B6DF-8378BB593D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3D1FE-095B-4AFB-B8D0-72BFFF1D8C7F}" type="datetimeFigureOut">
              <a:rPr kumimoji="1" lang="ja-JP" altLang="en-US" smtClean="0"/>
              <a:t>2019/4/26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6461BDF3-A25C-4DF2-BC59-FDAEA1CB1C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2DADCBB-5C70-496C-A719-B4BF83A124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0E408-6F4E-418D-8689-07E91CE041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5721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グループ化 44">
            <a:extLst>
              <a:ext uri="{FF2B5EF4-FFF2-40B4-BE49-F238E27FC236}">
                <a16:creationId xmlns:a16="http://schemas.microsoft.com/office/drawing/2014/main" id="{D0D0BB74-D903-4396-B769-3001798A2269}"/>
              </a:ext>
            </a:extLst>
          </p:cNvPr>
          <p:cNvGrpSpPr/>
          <p:nvPr/>
        </p:nvGrpSpPr>
        <p:grpSpPr>
          <a:xfrm>
            <a:off x="1373920" y="1221583"/>
            <a:ext cx="6111058" cy="4776307"/>
            <a:chOff x="1373920" y="1221583"/>
            <a:chExt cx="6111058" cy="4776307"/>
          </a:xfrm>
        </p:grpSpPr>
        <p:sp>
          <p:nvSpPr>
            <p:cNvPr id="13" name="AutoShape 4">
              <a:extLst>
                <a:ext uri="{FF2B5EF4-FFF2-40B4-BE49-F238E27FC236}">
                  <a16:creationId xmlns:a16="http://schemas.microsoft.com/office/drawing/2014/main" id="{4A6B340A-410E-48A1-A5F1-D6C954B72A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3920" y="1848515"/>
              <a:ext cx="6105525" cy="4149375"/>
            </a:xfrm>
            <a:prstGeom prst="roundRect">
              <a:avLst>
                <a:gd name="adj" fmla="val 9949"/>
              </a:avLst>
            </a:prstGeom>
            <a:solidFill>
              <a:schemeClr val="accent4">
                <a:lumMod val="20000"/>
                <a:lumOff val="80000"/>
                <a:alpha val="50000"/>
              </a:schemeClr>
            </a:solidFill>
            <a:ln>
              <a:noFill/>
            </a:ln>
            <a:extLst/>
          </p:spPr>
          <p:txBody>
            <a:bodyPr rot="0" vert="horz" wrap="square" lIns="74295" tIns="8890" rIns="74295" bIns="8890" anchor="t" anchorCtr="0" upright="1">
              <a:noAutofit/>
            </a:bodyPr>
            <a:lstStyle/>
            <a:p>
              <a:endParaRPr lang="ja-JP" altLang="en-US" sz="100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14" name="AutoShape 5">
              <a:extLst>
                <a:ext uri="{FF2B5EF4-FFF2-40B4-BE49-F238E27FC236}">
                  <a16:creationId xmlns:a16="http://schemas.microsoft.com/office/drawing/2014/main" id="{56C397E7-2481-4C38-98C8-CDD7A8260B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8885" y="2003769"/>
              <a:ext cx="3324225" cy="396221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 rot="0" vert="horz" wrap="square" lIns="74295" tIns="8890" rIns="74295" bIns="8890" anchor="t" anchorCtr="0" upright="1">
              <a:noAutofit/>
            </a:bodyPr>
            <a:lstStyle/>
            <a:p>
              <a:endParaRPr lang="ja-JP" altLang="en-US" sz="100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15" name="AutoShape 6">
              <a:extLst>
                <a:ext uri="{FF2B5EF4-FFF2-40B4-BE49-F238E27FC236}">
                  <a16:creationId xmlns:a16="http://schemas.microsoft.com/office/drawing/2014/main" id="{035BDCAB-4FF2-4408-B578-4D34793350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4997" y="2923840"/>
              <a:ext cx="6012000" cy="2841960"/>
            </a:xfrm>
            <a:prstGeom prst="roundRect">
              <a:avLst>
                <a:gd name="adj" fmla="val 9790"/>
              </a:avLst>
            </a:prstGeom>
            <a:solidFill>
              <a:srgbClr val="FFFFFF"/>
            </a:solidFill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 rot="0" vert="horz" wrap="square" lIns="74295" tIns="8890" rIns="74295" bIns="8890" anchor="t" anchorCtr="0" upright="1">
              <a:noAutofit/>
            </a:bodyPr>
            <a:lstStyle/>
            <a:p>
              <a:endParaRPr lang="ja-JP" altLang="en-US" sz="100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16" name="Rectangle 7">
              <a:extLst>
                <a:ext uri="{FF2B5EF4-FFF2-40B4-BE49-F238E27FC236}">
                  <a16:creationId xmlns:a16="http://schemas.microsoft.com/office/drawing/2014/main" id="{CD440B2A-816C-4B1A-9AA6-9E3FB94081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0390" y="3850010"/>
              <a:ext cx="5761215" cy="18395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63500" tIns="19050" rIns="63500" bIns="19050" anchor="t" anchorCtr="0" upright="1">
              <a:noAutofit/>
            </a:bodyPr>
            <a:lstStyle/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zh-TW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【設計計画</a:t>
              </a:r>
              <a:r>
                <a:rPr lang="ja-JP" altLang="en-US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チーム</a:t>
              </a:r>
              <a:r>
                <a:rPr lang="zh-TW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】</a:t>
              </a:r>
              <a:r>
                <a:rPr lang="en-US" altLang="ja-JP" sz="8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※</a:t>
              </a:r>
              <a:r>
                <a:rPr lang="ja-JP" altLang="en-US" sz="8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日本人コンサルタントの指導下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で現地傭人を</a:t>
              </a:r>
              <a:r>
                <a:rPr lang="ja-JP" altLang="en-US" sz="8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活用</a:t>
              </a: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17" name="Rectangle 8">
              <a:extLst>
                <a:ext uri="{FF2B5EF4-FFF2-40B4-BE49-F238E27FC236}">
                  <a16:creationId xmlns:a16="http://schemas.microsoft.com/office/drawing/2014/main" id="{1F811511-1710-4B22-93FA-00186EB1C7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97466" y="3063384"/>
              <a:ext cx="1620000" cy="6840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63500" tIns="19050" rIns="63500" bIns="19050" anchor="ctr" anchorCtr="0" upright="1">
              <a:noAutofit/>
            </a:bodyPr>
            <a:lstStyle/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zh-TW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【調査</a:t>
              </a:r>
              <a:r>
                <a:rPr lang="ja-JP" altLang="en-US" sz="10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チーム</a:t>
              </a:r>
              <a:r>
                <a:rPr lang="zh-TW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】</a:t>
              </a: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zh-TW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自然条件</a:t>
              </a:r>
              <a:r>
                <a:rPr lang="ja-JP" altLang="en-US" sz="1000" dirty="0" err="1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、</a:t>
              </a:r>
              <a:r>
                <a:rPr lang="ja-JP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交通需要予測</a:t>
              </a:r>
              <a:endParaRPr lang="en-US" altLang="ja-JP" sz="1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自然環境配慮</a:t>
              </a:r>
              <a:endParaRPr lang="en-US" altLang="ja-JP" sz="1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社会環境配慮</a:t>
              </a:r>
            </a:p>
          </p:txBody>
        </p:sp>
        <p:sp>
          <p:nvSpPr>
            <p:cNvPr id="18" name="Rectangle 10">
              <a:extLst>
                <a:ext uri="{FF2B5EF4-FFF2-40B4-BE49-F238E27FC236}">
                  <a16:creationId xmlns:a16="http://schemas.microsoft.com/office/drawing/2014/main" id="{7FFDB569-6A47-4B7B-9E91-F2679B86C0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7136" y="1903373"/>
              <a:ext cx="1047723" cy="164597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miter lim="800000"/>
              <a:headEnd/>
              <a:tailEnd/>
            </a:ln>
          </p:spPr>
          <p:txBody>
            <a:bodyPr rot="0" vert="horz" wrap="none" lIns="74295" tIns="8890" rIns="74295" bIns="8890" anchor="ctr" anchorCtr="0" upright="1">
              <a:spAutoFit/>
            </a:bodyPr>
            <a:lstStyle/>
            <a:p>
              <a:pPr algn="ctr">
                <a:lnSpc>
                  <a:spcPts val="1300"/>
                </a:lnSpc>
                <a:spcAft>
                  <a:spcPts val="0"/>
                </a:spcAft>
              </a:pPr>
              <a:r>
                <a:rPr lang="ja-JP" sz="1000" dirty="0">
                  <a:solidFill>
                    <a:schemeClr val="bg1"/>
                  </a:solidFill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業務管理チーム</a:t>
              </a:r>
            </a:p>
          </p:txBody>
        </p:sp>
        <p:sp>
          <p:nvSpPr>
            <p:cNvPr id="19" name="Rectangle 9">
              <a:extLst>
                <a:ext uri="{FF2B5EF4-FFF2-40B4-BE49-F238E27FC236}">
                  <a16:creationId xmlns:a16="http://schemas.microsoft.com/office/drawing/2014/main" id="{1A34FD06-E818-4A54-B90A-2CDB8377AE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8198" y="3063400"/>
              <a:ext cx="1620000" cy="6839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63500" tIns="19050" rIns="63500" bIns="19050" anchor="ctr" anchorCtr="0" upright="1">
              <a:noAutofit/>
            </a:bodyPr>
            <a:lstStyle/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zh-TW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【事業</a:t>
              </a:r>
              <a:r>
                <a:rPr lang="ja-JP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化検討</a:t>
              </a:r>
              <a:r>
                <a:rPr lang="ja-JP" altLang="en-US" sz="10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チーム</a:t>
              </a:r>
              <a:r>
                <a:rPr lang="zh-TW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】</a:t>
              </a: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経済・財務分析</a:t>
              </a:r>
              <a:endParaRPr lang="en-US" altLang="ja-JP" sz="1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積算・調達</a:t>
              </a:r>
              <a:r>
                <a:rPr lang="ja-JP" altLang="en-US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／施工計画</a:t>
              </a:r>
              <a:endParaRPr lang="en-US" alt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運営・維持管理</a:t>
              </a:r>
            </a:p>
          </p:txBody>
        </p:sp>
        <p:sp>
          <p:nvSpPr>
            <p:cNvPr id="20" name="Rectangle 11">
              <a:extLst>
                <a:ext uri="{FF2B5EF4-FFF2-40B4-BE49-F238E27FC236}">
                  <a16:creationId xmlns:a16="http://schemas.microsoft.com/office/drawing/2014/main" id="{6F6E4F05-3204-45B4-80A4-FAFE2C8519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46294" y="2841542"/>
              <a:ext cx="1047724" cy="16459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rot="0" vert="horz" wrap="none" lIns="74295" tIns="8890" rIns="74295" bIns="8890" anchor="ctr" anchorCtr="0" upright="1">
              <a:spAutoFit/>
            </a:bodyPr>
            <a:lstStyle/>
            <a:p>
              <a:pPr algn="ctr">
                <a:lnSpc>
                  <a:spcPts val="1300"/>
                </a:lnSpc>
                <a:spcAft>
                  <a:spcPts val="0"/>
                </a:spcAft>
              </a:pPr>
              <a:r>
                <a:rPr lang="ja-JP" sz="1000" dirty="0">
                  <a:solidFill>
                    <a:schemeClr val="bg1"/>
                  </a:solidFill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調査実施</a:t>
              </a:r>
              <a:r>
                <a:rPr lang="ja-JP" altLang="en-US" sz="1000" dirty="0">
                  <a:solidFill>
                    <a:schemeClr val="bg1"/>
                  </a:solidFill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チーム</a:t>
              </a:r>
              <a:endParaRPr lang="ja-JP" sz="1000" dirty="0">
                <a:solidFill>
                  <a:schemeClr val="bg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cxnSp>
          <p:nvCxnSpPr>
            <p:cNvPr id="22" name="AutoShape 13">
              <a:extLst>
                <a:ext uri="{FF2B5EF4-FFF2-40B4-BE49-F238E27FC236}">
                  <a16:creationId xmlns:a16="http://schemas.microsoft.com/office/drawing/2014/main" id="{66E65706-F5C7-41F2-950A-D9B7D8B6332F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323934" y="3507373"/>
              <a:ext cx="468000" cy="32400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AutoShape 14">
              <a:extLst>
                <a:ext uri="{FF2B5EF4-FFF2-40B4-BE49-F238E27FC236}">
                  <a16:creationId xmlns:a16="http://schemas.microsoft.com/office/drawing/2014/main" id="{309C452E-A830-4990-94ED-222CB1CD9D9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317466" y="3260267"/>
              <a:ext cx="2140732" cy="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AutoShape 15">
              <a:extLst>
                <a:ext uri="{FF2B5EF4-FFF2-40B4-BE49-F238E27FC236}">
                  <a16:creationId xmlns:a16="http://schemas.microsoft.com/office/drawing/2014/main" id="{06ECD325-98D8-4130-B126-E36649CBBBD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4983730" y="3507373"/>
              <a:ext cx="468000" cy="32400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8" name="Rectangle 21">
              <a:extLst>
                <a:ext uri="{FF2B5EF4-FFF2-40B4-BE49-F238E27FC236}">
                  <a16:creationId xmlns:a16="http://schemas.microsoft.com/office/drawing/2014/main" id="{399BBC15-92AB-4F84-8814-7B7449D61F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4680" y="1221583"/>
              <a:ext cx="2032635" cy="20001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63500" tIns="19050" rIns="63500" bIns="19050" anchor="ctr" anchorCtr="0" upright="1">
              <a:spAutoFit/>
            </a:bodyPr>
            <a:lstStyle/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インドネシア側関係者</a:t>
              </a:r>
            </a:p>
          </p:txBody>
        </p:sp>
        <p:cxnSp>
          <p:nvCxnSpPr>
            <p:cNvPr id="29" name="AutoShape 22">
              <a:extLst>
                <a:ext uri="{FF2B5EF4-FFF2-40B4-BE49-F238E27FC236}">
                  <a16:creationId xmlns:a16="http://schemas.microsoft.com/office/drawing/2014/main" id="{EA3ABEC6-D1D0-4A6C-AC20-2422F44FEEA8}"/>
                </a:ext>
              </a:extLst>
            </p:cNvPr>
            <p:cNvCxnSpPr>
              <a:cxnSpLocks noChangeShapeType="1"/>
              <a:stCxn id="28" idx="2"/>
            </p:cNvCxnSpPr>
            <p:nvPr/>
          </p:nvCxnSpPr>
          <p:spPr bwMode="auto">
            <a:xfrm>
              <a:off x="4420998" y="1421599"/>
              <a:ext cx="0" cy="458351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" name="Rectangle 26">
              <a:extLst>
                <a:ext uri="{FF2B5EF4-FFF2-40B4-BE49-F238E27FC236}">
                  <a16:creationId xmlns:a16="http://schemas.microsoft.com/office/drawing/2014/main" id="{4A4106C8-6B24-4BA4-9D8A-80739F05C1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0196" y="1221583"/>
              <a:ext cx="717550" cy="20001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63500" tIns="19050" rIns="63500" bIns="19050" anchor="ctr" anchorCtr="0" upright="1">
              <a:spAutoFit/>
            </a:bodyPr>
            <a:lstStyle/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en-US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JICA</a:t>
              </a: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cxnSp>
          <p:nvCxnSpPr>
            <p:cNvPr id="33" name="AutoShape 27">
              <a:extLst>
                <a:ext uri="{FF2B5EF4-FFF2-40B4-BE49-F238E27FC236}">
                  <a16:creationId xmlns:a16="http://schemas.microsoft.com/office/drawing/2014/main" id="{31D73360-0B96-433E-96A7-4135674BE5D2}"/>
                </a:ext>
              </a:extLst>
            </p:cNvPr>
            <p:cNvCxnSpPr>
              <a:cxnSpLocks noChangeShapeType="1"/>
              <a:stCxn id="28" idx="3"/>
            </p:cNvCxnSpPr>
            <p:nvPr/>
          </p:nvCxnSpPr>
          <p:spPr bwMode="auto">
            <a:xfrm>
              <a:off x="5437315" y="1321591"/>
              <a:ext cx="858710" cy="177009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prstDash val="sysDash"/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5" name="Rectangle 31">
              <a:extLst>
                <a:ext uri="{FF2B5EF4-FFF2-40B4-BE49-F238E27FC236}">
                  <a16:creationId xmlns:a16="http://schemas.microsoft.com/office/drawing/2014/main" id="{2CBD3AC4-3439-400D-99D5-D15E1105D4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97466" y="1770012"/>
              <a:ext cx="603774" cy="18114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74295" tIns="8890" rIns="74295" bIns="8890" anchor="ctr" anchorCtr="0" upright="1">
              <a:spAutoFit/>
            </a:bodyPr>
            <a:lstStyle/>
            <a:p>
              <a:pPr algn="ctr">
                <a:lnSpc>
                  <a:spcPts val="1400"/>
                </a:lnSpc>
                <a:spcAft>
                  <a:spcPts val="0"/>
                </a:spcAft>
              </a:pPr>
              <a:r>
                <a:rPr lang="ja-JP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調査</a:t>
              </a:r>
              <a:r>
                <a:rPr lang="ja-JP" altLang="en-US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団</a:t>
              </a: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cxnSp>
          <p:nvCxnSpPr>
            <p:cNvPr id="37" name="AutoShape 28">
              <a:extLst>
                <a:ext uri="{FF2B5EF4-FFF2-40B4-BE49-F238E27FC236}">
                  <a16:creationId xmlns:a16="http://schemas.microsoft.com/office/drawing/2014/main" id="{4508839F-9875-4F70-B182-7F65A98C013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5781675" y="1631950"/>
              <a:ext cx="514350" cy="358776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9" name="Rectangle 25">
              <a:extLst>
                <a:ext uri="{FF2B5EF4-FFF2-40B4-BE49-F238E27FC236}">
                  <a16:creationId xmlns:a16="http://schemas.microsoft.com/office/drawing/2014/main" id="{6AF3D41D-EBD9-417D-B534-097A637CB3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1869" y="2146249"/>
              <a:ext cx="1175963" cy="16459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none" lIns="74295" tIns="8890" rIns="74295" bIns="8890" anchor="ctr" anchorCtr="0" upright="1">
              <a:spAutoFit/>
            </a:bodyPr>
            <a:lstStyle/>
            <a:p>
              <a:pPr algn="ctr">
                <a:lnSpc>
                  <a:spcPts val="1300"/>
                </a:lnSpc>
                <a:spcAft>
                  <a:spcPts val="0"/>
                </a:spcAft>
              </a:pPr>
              <a:r>
                <a:rPr lang="zh-TW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業務調整／招へい</a:t>
              </a: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40" name="Rectangle 24">
              <a:extLst>
                <a:ext uri="{FF2B5EF4-FFF2-40B4-BE49-F238E27FC236}">
                  <a16:creationId xmlns:a16="http://schemas.microsoft.com/office/drawing/2014/main" id="{796F5099-BDEB-4116-9E49-BF873C079F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0372" y="2151681"/>
              <a:ext cx="663002" cy="16459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none" lIns="74295" tIns="8890" rIns="74295" bIns="8890" anchor="ctr" anchorCtr="0">
              <a:spAutoFit/>
            </a:bodyPr>
            <a:lstStyle/>
            <a:p>
              <a:pPr algn="ctr">
                <a:lnSpc>
                  <a:spcPts val="1300"/>
                </a:lnSpc>
                <a:spcAft>
                  <a:spcPts val="0"/>
                </a:spcAft>
              </a:pPr>
              <a:r>
                <a:rPr lang="ja-JP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業務主任</a:t>
              </a:r>
            </a:p>
          </p:txBody>
        </p:sp>
        <p:sp>
          <p:nvSpPr>
            <p:cNvPr id="60" name="Rectangle 7">
              <a:extLst>
                <a:ext uri="{FF2B5EF4-FFF2-40B4-BE49-F238E27FC236}">
                  <a16:creationId xmlns:a16="http://schemas.microsoft.com/office/drawing/2014/main" id="{8E1AC1B2-52D8-4999-8F40-52ACA34869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4774" y="4107670"/>
              <a:ext cx="1809906" cy="2100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63500" tIns="19050" rIns="63500" bIns="19050" anchor="t" anchorCtr="0" upright="1">
              <a:noAutofit/>
            </a:bodyPr>
            <a:lstStyle/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altLang="en-US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道路計画・設計</a:t>
              </a:r>
              <a:endParaRPr lang="en-US" alt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endParaRPr lang="en-US" altLang="ja-JP" sz="1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59" name="Rectangle 7">
              <a:extLst>
                <a:ext uri="{FF2B5EF4-FFF2-40B4-BE49-F238E27FC236}">
                  <a16:creationId xmlns:a16="http://schemas.microsoft.com/office/drawing/2014/main" id="{C8E764C7-51B4-4ABB-BE34-CABB74E352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4773" y="4317717"/>
              <a:ext cx="1809907" cy="49558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63500" tIns="19050" rIns="63500" bIns="19050" anchor="t" anchorCtr="0" upright="1">
              <a:noAutofit/>
            </a:bodyPr>
            <a:lstStyle/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u="sng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●現地傭人</a:t>
              </a:r>
              <a:endParaRPr lang="en-US" altLang="ja-JP" sz="800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道路設計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2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7.8MM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CAD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オペレータ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2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7.8MM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3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役割：最適路線案選定の補助と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B/D</a:t>
              </a: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63" name="Rectangle 7">
              <a:extLst>
                <a:ext uri="{FF2B5EF4-FFF2-40B4-BE49-F238E27FC236}">
                  <a16:creationId xmlns:a16="http://schemas.microsoft.com/office/drawing/2014/main" id="{3B4C72BF-27FC-4F81-A727-B41EE0A377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9059" y="4107670"/>
              <a:ext cx="3792636" cy="2100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63500" tIns="19050" rIns="63500" bIns="19050" anchor="t" anchorCtr="0" upright="1">
              <a:noAutofit/>
            </a:bodyPr>
            <a:lstStyle/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altLang="en-US" sz="10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橋梁計画・設計</a:t>
              </a:r>
              <a:endParaRPr lang="en-US" alt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endParaRPr lang="en-US" altLang="ja-JP" sz="1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64" name="Rectangle 7">
              <a:extLst>
                <a:ext uri="{FF2B5EF4-FFF2-40B4-BE49-F238E27FC236}">
                  <a16:creationId xmlns:a16="http://schemas.microsoft.com/office/drawing/2014/main" id="{0B756A76-CE76-45AD-B9C4-82CCE586C1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9063" y="4317717"/>
              <a:ext cx="3792637" cy="13187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63500" tIns="19050" rIns="63500" bIns="19050" anchor="t" anchorCtr="0" upright="1">
              <a:noAutofit/>
            </a:bodyPr>
            <a:lstStyle/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u="sng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●現地傭人</a:t>
              </a:r>
              <a:endParaRPr lang="en-US" altLang="ja-JP" sz="800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橋梁設計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3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5.0MM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）、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CAD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オペレータ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8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10.0MM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積算技術者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2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3.0MM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　役割：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B/D</a:t>
              </a:r>
            </a:p>
            <a:p>
              <a:pPr>
                <a:lnSpc>
                  <a:spcPts val="3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3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3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3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3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3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　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A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区間の橋梁簡易説明図表作成（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3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橋）　　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　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B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区間の橋梁一般図作成（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10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橋未満）　　 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　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C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区間の橋梁簡易説明図表作成（約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50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橋） 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　進路計画図への反映（６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0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橋未満）　　　   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　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B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区間の概略構造計算（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10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橋未満） 　　   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　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C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区間の概略構造計算（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10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橋未満） 　　   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　概略数量計算（６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0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橋未満）　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            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　   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65" name="Rectangle 7">
              <a:extLst>
                <a:ext uri="{FF2B5EF4-FFF2-40B4-BE49-F238E27FC236}">
                  <a16:creationId xmlns:a16="http://schemas.microsoft.com/office/drawing/2014/main" id="{DC6DD713-CEF4-452F-AB4B-DF1E2B331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4774" y="4873059"/>
              <a:ext cx="1809906" cy="2393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63500" tIns="19050" rIns="63500" bIns="19050" anchor="t" anchorCtr="0" upright="1">
              <a:noAutofit/>
            </a:bodyPr>
            <a:lstStyle/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altLang="en-US" sz="10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トンネル</a:t>
              </a:r>
              <a:r>
                <a:rPr lang="ja-JP" altLang="en-US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計画・設計</a:t>
              </a:r>
              <a:endParaRPr lang="en-US" alt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endParaRPr lang="en-US" altLang="ja-JP" sz="1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66" name="Rectangle 7">
              <a:extLst>
                <a:ext uri="{FF2B5EF4-FFF2-40B4-BE49-F238E27FC236}">
                  <a16:creationId xmlns:a16="http://schemas.microsoft.com/office/drawing/2014/main" id="{B9EFC6FB-F1E6-41EE-B8F5-CAF27F8CAC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4773" y="5083106"/>
              <a:ext cx="1809907" cy="40089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63500" tIns="19050" rIns="63500" bIns="19050" anchor="t" anchorCtr="0" upright="1">
              <a:noAutofit/>
            </a:bodyPr>
            <a:lstStyle/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900" u="sng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●</a:t>
              </a:r>
              <a:r>
                <a:rPr lang="ja-JP" altLang="en-US" sz="800" u="sng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現地傭人</a:t>
              </a:r>
              <a:endParaRPr lang="en-US" altLang="ja-JP" sz="800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トンネル設計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1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6.8MM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3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役割：最適路線案選定の補助と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B/D</a:t>
              </a: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67" name="Rectangle 7">
              <a:extLst>
                <a:ext uri="{FF2B5EF4-FFF2-40B4-BE49-F238E27FC236}">
                  <a16:creationId xmlns:a16="http://schemas.microsoft.com/office/drawing/2014/main" id="{B1977966-B912-49C5-90C1-C818DA203B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0421" y="4813595"/>
              <a:ext cx="1770916" cy="793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63500" tIns="19050" rIns="63500" bIns="19050" anchor="t" anchorCtr="0" upright="1">
              <a:noAutofit/>
            </a:bodyPr>
            <a:lstStyle/>
            <a:p>
              <a:pPr>
                <a:lnSpc>
                  <a:spcPts val="3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→ 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CAD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オペレータ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1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0.5MM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→ 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CAD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オペレータ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2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2.0MM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→ 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CAD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オペレータ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3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4.5MM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→ 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CAD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オペレータ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2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3.0MM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→ 橋梁設計２名（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4.0MM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→ 橋梁設計１名（１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.0MM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</a:pP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→ 積算技術者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2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名（</a:t>
              </a:r>
              <a:r>
                <a:rPr lang="en-US" altLang="ja-JP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3.0MM</a:t>
              </a:r>
              <a:r>
                <a:rPr lang="ja-JP" altLang="en-US" sz="8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）</a:t>
              </a: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endPara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70" name="左中かっこ 69">
              <a:extLst>
                <a:ext uri="{FF2B5EF4-FFF2-40B4-BE49-F238E27FC236}">
                  <a16:creationId xmlns:a16="http://schemas.microsoft.com/office/drawing/2014/main" id="{89D86FE6-A6FF-4567-B3FC-40368ADF6F55}"/>
                </a:ext>
              </a:extLst>
            </p:cNvPr>
            <p:cNvSpPr/>
            <p:nvPr/>
          </p:nvSpPr>
          <p:spPr>
            <a:xfrm>
              <a:off x="3521607" y="4868296"/>
              <a:ext cx="103838" cy="729229"/>
            </a:xfrm>
            <a:prstGeom prst="leftBrace">
              <a:avLst>
                <a:gd name="adj1" fmla="val 24386"/>
                <a:gd name="adj2" fmla="val 5000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1" name="Rectangle 21">
              <a:extLst>
                <a:ext uri="{FF2B5EF4-FFF2-40B4-BE49-F238E27FC236}">
                  <a16:creationId xmlns:a16="http://schemas.microsoft.com/office/drawing/2014/main" id="{75B1FFC7-A348-48AF-A6D4-977588A1AF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09019" y="1373436"/>
              <a:ext cx="1175959" cy="346249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63500" tIns="19050" rIns="63500" bIns="19050" anchor="ctr" anchorCtr="0" upright="1">
              <a:spAutoFit/>
            </a:bodyPr>
            <a:lstStyle/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altLang="en-US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日本工営</a:t>
              </a:r>
              <a:endParaRPr lang="en-US" alt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r>
                <a:rPr lang="ja-JP" altLang="en-US" sz="1000" dirty="0"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ジャカルタ事務所</a:t>
              </a:r>
              <a:endPara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cxnSp>
          <p:nvCxnSpPr>
            <p:cNvPr id="77" name="AutoShape 28">
              <a:extLst>
                <a:ext uri="{FF2B5EF4-FFF2-40B4-BE49-F238E27FC236}">
                  <a16:creationId xmlns:a16="http://schemas.microsoft.com/office/drawing/2014/main" id="{A6A90251-6850-4D87-B9D8-F52601D6B77E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46350" y="1322389"/>
              <a:ext cx="858330" cy="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prstDash val="sysDash"/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" name="AutoShape 28">
              <a:extLst>
                <a:ext uri="{FF2B5EF4-FFF2-40B4-BE49-F238E27FC236}">
                  <a16:creationId xmlns:a16="http://schemas.microsoft.com/office/drawing/2014/main" id="{CB1AF19C-B948-4A84-9038-EC5D920D642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459831" y="1435894"/>
              <a:ext cx="530866" cy="549777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6" name="Rectangle 7">
              <a:extLst>
                <a:ext uri="{FF2B5EF4-FFF2-40B4-BE49-F238E27FC236}">
                  <a16:creationId xmlns:a16="http://schemas.microsoft.com/office/drawing/2014/main" id="{340F58B6-207D-455E-9D71-F5A9C95A6E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8955" y="4690621"/>
              <a:ext cx="332979" cy="211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63500" tIns="19050" rIns="63500" bIns="19050" anchor="t" anchorCtr="0" upright="1">
              <a:noAutofit/>
            </a:bodyPr>
            <a:lstStyle/>
            <a:p>
              <a:pPr>
                <a:lnSpc>
                  <a:spcPts val="300"/>
                </a:lnSpc>
                <a:spcAft>
                  <a:spcPts val="0"/>
                </a:spcAft>
              </a:pPr>
              <a:endParaRPr lang="en-US" altLang="ja-JP" sz="800" b="1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r>
                <a:rPr lang="ja-JP" altLang="en-US" sz="800" b="1" u="sng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内訳</a:t>
              </a:r>
              <a:endParaRPr lang="en-US" altLang="ja-JP" sz="800" b="1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>
                <a:lnSpc>
                  <a:spcPts val="800"/>
                </a:lnSpc>
                <a:spcAft>
                  <a:spcPts val="0"/>
                </a:spcAft>
              </a:pPr>
              <a:endParaRPr lang="en-US" altLang="ja-JP" sz="800" b="1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>
                <a:lnSpc>
                  <a:spcPts val="1200"/>
                </a:lnSpc>
                <a:spcAft>
                  <a:spcPts val="0"/>
                </a:spcAft>
              </a:pPr>
              <a:endParaRPr lang="ja-JP" sz="1000" b="1" u="sng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5" name="矢印: 左右 4">
              <a:extLst>
                <a:ext uri="{FF2B5EF4-FFF2-40B4-BE49-F238E27FC236}">
                  <a16:creationId xmlns:a16="http://schemas.microsoft.com/office/drawing/2014/main" id="{F9D62658-9FC0-48CE-854F-491D9476F450}"/>
                </a:ext>
              </a:extLst>
            </p:cNvPr>
            <p:cNvSpPr/>
            <p:nvPr/>
          </p:nvSpPr>
          <p:spPr>
            <a:xfrm rot="5400000">
              <a:off x="4162874" y="2545712"/>
              <a:ext cx="516244" cy="242457"/>
            </a:xfrm>
            <a:prstGeom prst="left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1724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4">
            <a:extLst>
              <a:ext uri="{FF2B5EF4-FFF2-40B4-BE49-F238E27FC236}">
                <a16:creationId xmlns:a16="http://schemas.microsoft.com/office/drawing/2014/main" id="{4A6B340A-410E-48A1-A5F1-D6C954B72A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8235" y="1851375"/>
            <a:ext cx="6105525" cy="4149375"/>
          </a:xfrm>
          <a:prstGeom prst="roundRect">
            <a:avLst>
              <a:gd name="adj" fmla="val 9949"/>
            </a:avLst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noFill/>
          </a:ln>
          <a:extLst/>
        </p:spPr>
        <p:txBody>
          <a:bodyPr rot="0" vert="horz" wrap="square" lIns="74295" tIns="8890" rIns="74295" bIns="8890" anchor="t" anchorCtr="0" upright="1">
            <a:noAutofit/>
          </a:bodyPr>
          <a:lstStyle/>
          <a:p>
            <a:endParaRPr lang="ja-JP" altLang="en-US" sz="100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4" name="AutoShape 5">
            <a:extLst>
              <a:ext uri="{FF2B5EF4-FFF2-40B4-BE49-F238E27FC236}">
                <a16:creationId xmlns:a16="http://schemas.microsoft.com/office/drawing/2014/main" id="{56C397E7-2481-4C38-98C8-CDD7A8260B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8885" y="2003769"/>
            <a:ext cx="3324225" cy="396221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FF"/>
            </a:solidFill>
            <a:round/>
            <a:headEnd/>
            <a:tailEnd/>
          </a:ln>
        </p:spPr>
        <p:txBody>
          <a:bodyPr rot="0" vert="horz" wrap="square" lIns="74295" tIns="8890" rIns="74295" bIns="8890" anchor="t" anchorCtr="0" upright="1">
            <a:noAutofit/>
          </a:bodyPr>
          <a:lstStyle/>
          <a:p>
            <a:endParaRPr lang="ja-JP" altLang="en-US" sz="100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5" name="AutoShape 6">
            <a:extLst>
              <a:ext uri="{FF2B5EF4-FFF2-40B4-BE49-F238E27FC236}">
                <a16:creationId xmlns:a16="http://schemas.microsoft.com/office/drawing/2014/main" id="{035BDCAB-4FF2-4408-B578-4D34793350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4997" y="2923840"/>
            <a:ext cx="6012000" cy="2841960"/>
          </a:xfrm>
          <a:prstGeom prst="roundRect">
            <a:avLst>
              <a:gd name="adj" fmla="val 9790"/>
            </a:avLst>
          </a:prstGeom>
          <a:solidFill>
            <a:srgbClr val="FFFFFF"/>
          </a:solidFill>
          <a:ln w="19050">
            <a:solidFill>
              <a:srgbClr val="FF0000"/>
            </a:solidFill>
            <a:round/>
            <a:headEnd/>
            <a:tailEnd/>
          </a:ln>
        </p:spPr>
        <p:txBody>
          <a:bodyPr rot="0" vert="horz" wrap="square" lIns="74295" tIns="8890" rIns="74295" bIns="8890" anchor="t" anchorCtr="0" upright="1">
            <a:noAutofit/>
          </a:bodyPr>
          <a:lstStyle/>
          <a:p>
            <a:endParaRPr lang="ja-JP" altLang="en-US" sz="100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6" name="Rectangle 7">
            <a:extLst>
              <a:ext uri="{FF2B5EF4-FFF2-40B4-BE49-F238E27FC236}">
                <a16:creationId xmlns:a16="http://schemas.microsoft.com/office/drawing/2014/main" id="{CD440B2A-816C-4B1A-9AA6-9E3FB9408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390" y="3850010"/>
            <a:ext cx="5761215" cy="18395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63500" tIns="19050" rIns="63500" bIns="19050" anchor="t" anchorCtr="0" upright="1">
            <a:noAutofit/>
          </a:bodyPr>
          <a:lstStyle/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zh-TW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【設計計画</a:t>
            </a:r>
            <a:r>
              <a:rPr lang="ja-JP" altLang="en-US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チーム</a:t>
            </a:r>
            <a:r>
              <a:rPr lang="zh-TW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】</a:t>
            </a:r>
            <a:r>
              <a:rPr lang="en-US" altLang="ja-JP" sz="8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※</a:t>
            </a:r>
            <a:r>
              <a:rPr lang="ja-JP" altLang="en-US" sz="8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日本人コンサルタントの指導下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で現地傭人を</a:t>
            </a:r>
            <a:r>
              <a:rPr lang="ja-JP" altLang="en-US" sz="8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活用</a:t>
            </a: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1F811511-1710-4B22-93FA-00186EB1C7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7466" y="3063384"/>
            <a:ext cx="1620000" cy="684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63500" tIns="19050" rIns="63500" bIns="19050" anchor="ctr" anchorCtr="0" upright="1">
            <a:noAutofit/>
          </a:bodyPr>
          <a:lstStyle/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zh-TW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【調査</a:t>
            </a:r>
            <a:r>
              <a:rPr lang="ja-JP" altLang="en-US" sz="1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チーム</a:t>
            </a:r>
            <a:r>
              <a:rPr lang="zh-TW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】</a:t>
            </a: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zh-TW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自然条件</a:t>
            </a:r>
            <a:r>
              <a:rPr lang="ja-JP" altLang="en-US" sz="1000" dirty="0" err="1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、</a:t>
            </a: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交通需要予測</a:t>
            </a:r>
            <a:endParaRPr lang="en-US" altLang="ja-JP" sz="10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自然環境配慮</a:t>
            </a:r>
            <a:endParaRPr lang="en-US" altLang="ja-JP" sz="10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社会環境配慮</a:t>
            </a: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7FFDB569-6A47-4B7B-9E91-F2679B86C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7136" y="1903373"/>
            <a:ext cx="1047723" cy="164597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 upright="1">
            <a:spAutoFit/>
          </a:bodyPr>
          <a:lstStyle/>
          <a:p>
            <a:pPr algn="ctr">
              <a:lnSpc>
                <a:spcPts val="1300"/>
              </a:lnSpc>
              <a:spcAft>
                <a:spcPts val="0"/>
              </a:spcAft>
            </a:pPr>
            <a:r>
              <a:rPr lang="ja-JP" sz="1000" dirty="0">
                <a:solidFill>
                  <a:schemeClr val="bg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業務管理チーム</a:t>
            </a:r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1A34FD06-E818-4A54-B90A-2CDB8377AE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8198" y="3063400"/>
            <a:ext cx="1620000" cy="68396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63500" tIns="19050" rIns="63500" bIns="19050" anchor="ctr" anchorCtr="0" upright="1">
            <a:noAutofit/>
          </a:bodyPr>
          <a:lstStyle/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zh-TW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【事業</a:t>
            </a: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化検討</a:t>
            </a:r>
            <a:r>
              <a:rPr lang="ja-JP" altLang="en-US" sz="1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チーム</a:t>
            </a:r>
            <a:r>
              <a:rPr lang="zh-TW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】</a:t>
            </a: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経済・財務分析</a:t>
            </a:r>
            <a:endParaRPr lang="en-US" altLang="ja-JP" sz="10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積算・調達</a:t>
            </a:r>
            <a:r>
              <a:rPr lang="ja-JP" altLang="en-US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／施工計画</a:t>
            </a:r>
            <a:endParaRPr lang="en-US" alt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運営・維持管理</a:t>
            </a:r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6F6E4F05-3204-45B4-80A4-FAFE2C851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6294" y="2841542"/>
            <a:ext cx="1047724" cy="164597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 upright="1">
            <a:spAutoFit/>
          </a:bodyPr>
          <a:lstStyle/>
          <a:p>
            <a:pPr algn="ctr">
              <a:lnSpc>
                <a:spcPts val="1300"/>
              </a:lnSpc>
              <a:spcAft>
                <a:spcPts val="0"/>
              </a:spcAft>
            </a:pPr>
            <a:r>
              <a:rPr lang="ja-JP" sz="1000" dirty="0">
                <a:solidFill>
                  <a:schemeClr val="bg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調査実施</a:t>
            </a:r>
            <a:r>
              <a:rPr lang="ja-JP" altLang="en-US" sz="1000" dirty="0">
                <a:solidFill>
                  <a:schemeClr val="bg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チーム</a:t>
            </a:r>
            <a:endParaRPr lang="ja-JP" sz="1000" dirty="0">
              <a:solidFill>
                <a:schemeClr val="bg1"/>
              </a:solidFill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cxnSp>
        <p:nvCxnSpPr>
          <p:cNvPr id="21" name="AutoShape 12">
            <a:extLst>
              <a:ext uri="{FF2B5EF4-FFF2-40B4-BE49-F238E27FC236}">
                <a16:creationId xmlns:a16="http://schemas.microsoft.com/office/drawing/2014/main" id="{3A0786DD-8510-410A-AB1E-67DAD02E292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3068129" y="2399990"/>
            <a:ext cx="0" cy="661005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AutoShape 13">
            <a:extLst>
              <a:ext uri="{FF2B5EF4-FFF2-40B4-BE49-F238E27FC236}">
                <a16:creationId xmlns:a16="http://schemas.microsoft.com/office/drawing/2014/main" id="{66E65706-F5C7-41F2-950A-D9B7D8B6332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323809" y="3579668"/>
            <a:ext cx="361300" cy="25200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AutoShape 14">
            <a:extLst>
              <a:ext uri="{FF2B5EF4-FFF2-40B4-BE49-F238E27FC236}">
                <a16:creationId xmlns:a16="http://schemas.microsoft.com/office/drawing/2014/main" id="{309C452E-A830-4990-94ED-222CB1CD9D9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317466" y="3478381"/>
            <a:ext cx="2140732" cy="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AutoShape 15">
            <a:extLst>
              <a:ext uri="{FF2B5EF4-FFF2-40B4-BE49-F238E27FC236}">
                <a16:creationId xmlns:a16="http://schemas.microsoft.com/office/drawing/2014/main" id="{06ECD325-98D8-4130-B126-E36649CBBBDD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087662" y="3577715"/>
            <a:ext cx="360000" cy="25200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17">
            <a:extLst>
              <a:ext uri="{FF2B5EF4-FFF2-40B4-BE49-F238E27FC236}">
                <a16:creationId xmlns:a16="http://schemas.microsoft.com/office/drawing/2014/main" id="{175C6239-88A1-4D41-835B-D02AC9DCCAF7}"/>
              </a:ext>
            </a:extLst>
          </p:cNvPr>
          <p:cNvCxnSpPr>
            <a:cxnSpLocks noChangeShapeType="1"/>
            <a:stCxn id="14" idx="2"/>
            <a:endCxn id="16" idx="0"/>
          </p:cNvCxnSpPr>
          <p:nvPr/>
        </p:nvCxnSpPr>
        <p:spPr bwMode="auto">
          <a:xfrm>
            <a:off x="4420998" y="2399990"/>
            <a:ext cx="0" cy="145002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" name="Rectangle 18">
            <a:extLst>
              <a:ext uri="{FF2B5EF4-FFF2-40B4-BE49-F238E27FC236}">
                <a16:creationId xmlns:a16="http://schemas.microsoft.com/office/drawing/2014/main" id="{05D4480F-59AE-4F50-84A1-91606B094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2100" y="2555851"/>
            <a:ext cx="1047723" cy="300082"/>
          </a:xfrm>
          <a:prstGeom prst="rect">
            <a:avLst/>
          </a:prstGeom>
          <a:solidFill>
            <a:srgbClr val="FDE9D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 upright="1">
            <a:spAutoFit/>
          </a:bodyPr>
          <a:lstStyle/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事業費・</a:t>
            </a:r>
          </a:p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事業工程の管理</a:t>
            </a:r>
          </a:p>
        </p:txBody>
      </p:sp>
      <p:sp>
        <p:nvSpPr>
          <p:cNvPr id="28" name="Rectangle 21">
            <a:extLst>
              <a:ext uri="{FF2B5EF4-FFF2-40B4-BE49-F238E27FC236}">
                <a16:creationId xmlns:a16="http://schemas.microsoft.com/office/drawing/2014/main" id="{399BBC15-92AB-4F84-8814-7B7449D61F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4680" y="1221583"/>
            <a:ext cx="2032635" cy="20001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63500" tIns="19050" rIns="63500" bIns="19050" anchor="ctr" anchorCtr="0" upright="1">
            <a:spAutoFit/>
          </a:bodyPr>
          <a:lstStyle/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インドネシア側関係者</a:t>
            </a:r>
          </a:p>
        </p:txBody>
      </p:sp>
      <p:cxnSp>
        <p:nvCxnSpPr>
          <p:cNvPr id="29" name="AutoShape 22">
            <a:extLst>
              <a:ext uri="{FF2B5EF4-FFF2-40B4-BE49-F238E27FC236}">
                <a16:creationId xmlns:a16="http://schemas.microsoft.com/office/drawing/2014/main" id="{EA3ABEC6-D1D0-4A6C-AC20-2422F44FEEA8}"/>
              </a:ext>
            </a:extLst>
          </p:cNvPr>
          <p:cNvCxnSpPr>
            <a:cxnSpLocks noChangeShapeType="1"/>
            <a:stCxn id="28" idx="2"/>
          </p:cNvCxnSpPr>
          <p:nvPr/>
        </p:nvCxnSpPr>
        <p:spPr bwMode="auto">
          <a:xfrm>
            <a:off x="4420998" y="1421599"/>
            <a:ext cx="0" cy="458351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" name="Rectangle 23">
            <a:extLst>
              <a:ext uri="{FF2B5EF4-FFF2-40B4-BE49-F238E27FC236}">
                <a16:creationId xmlns:a16="http://schemas.microsoft.com/office/drawing/2014/main" id="{75207B6E-6CA4-4D1F-8AC4-024A843DE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9262" y="1586849"/>
            <a:ext cx="1175963" cy="159018"/>
          </a:xfrm>
          <a:prstGeom prst="rect">
            <a:avLst/>
          </a:prstGeom>
          <a:solidFill>
            <a:srgbClr val="FDE9D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 upright="1">
            <a:spAutoFit/>
          </a:bodyPr>
          <a:lstStyle/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協議・説明・提案</a:t>
            </a:r>
          </a:p>
        </p:txBody>
      </p:sp>
      <p:sp>
        <p:nvSpPr>
          <p:cNvPr id="31" name="Rectangle 19">
            <a:extLst>
              <a:ext uri="{FF2B5EF4-FFF2-40B4-BE49-F238E27FC236}">
                <a16:creationId xmlns:a16="http://schemas.microsoft.com/office/drawing/2014/main" id="{B9D48C33-7FB4-4DEE-AEF5-5C6738CD7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189" y="2555851"/>
            <a:ext cx="1047723" cy="300082"/>
          </a:xfrm>
          <a:prstGeom prst="rect">
            <a:avLst/>
          </a:prstGeom>
          <a:solidFill>
            <a:srgbClr val="FDE9D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 upright="1">
            <a:spAutoFit/>
          </a:bodyPr>
          <a:lstStyle/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作業管理・</a:t>
            </a:r>
          </a:p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調査精度の管理</a:t>
            </a:r>
          </a:p>
        </p:txBody>
      </p:sp>
      <p:sp>
        <p:nvSpPr>
          <p:cNvPr id="32" name="Rectangle 26">
            <a:extLst>
              <a:ext uri="{FF2B5EF4-FFF2-40B4-BE49-F238E27FC236}">
                <a16:creationId xmlns:a16="http://schemas.microsoft.com/office/drawing/2014/main" id="{4A4106C8-6B24-4BA4-9D8A-80739F05C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6196" y="1541204"/>
            <a:ext cx="717550" cy="20001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63500" tIns="19050" rIns="63500" bIns="19050" anchor="ctr" anchorCtr="0" upright="1">
            <a:spAutoFit/>
          </a:bodyPr>
          <a:lstStyle/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en-US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JICA</a:t>
            </a: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cxnSp>
        <p:nvCxnSpPr>
          <p:cNvPr id="33" name="AutoShape 27">
            <a:extLst>
              <a:ext uri="{FF2B5EF4-FFF2-40B4-BE49-F238E27FC236}">
                <a16:creationId xmlns:a16="http://schemas.microsoft.com/office/drawing/2014/main" id="{31D73360-0B96-433E-96A7-4135674BE5D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437315" y="1321533"/>
            <a:ext cx="706310" cy="250092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" name="Rectangle 29">
            <a:extLst>
              <a:ext uri="{FF2B5EF4-FFF2-40B4-BE49-F238E27FC236}">
                <a16:creationId xmlns:a16="http://schemas.microsoft.com/office/drawing/2014/main" id="{04785FCD-201D-423C-9E87-1C80F117F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2287" y="1268511"/>
            <a:ext cx="1182688" cy="152393"/>
          </a:xfrm>
          <a:prstGeom prst="rect">
            <a:avLst/>
          </a:prstGeom>
          <a:solidFill>
            <a:srgbClr val="FDE9D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8890" rIns="74295" bIns="8890" anchor="ctr" anchorCtr="0" upright="1">
            <a:noAutofit/>
          </a:bodyPr>
          <a:lstStyle/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フォロー・調整</a:t>
            </a:r>
          </a:p>
        </p:txBody>
      </p:sp>
      <p:sp>
        <p:nvSpPr>
          <p:cNvPr id="35" name="Rectangle 31">
            <a:extLst>
              <a:ext uri="{FF2B5EF4-FFF2-40B4-BE49-F238E27FC236}">
                <a16:creationId xmlns:a16="http://schemas.microsoft.com/office/drawing/2014/main" id="{2CBD3AC4-3439-400D-99D5-D15E1105D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7466" y="1770012"/>
            <a:ext cx="824208" cy="181140"/>
          </a:xfrm>
          <a:prstGeom prst="rect">
            <a:avLst/>
          </a:prstGeom>
          <a:solidFill>
            <a:schemeClr val="bg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8890" rIns="74295" bIns="8890" anchor="ctr" anchorCtr="0" upright="1">
            <a:sp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調査</a:t>
            </a:r>
            <a:r>
              <a:rPr lang="ja-JP" altLang="en-US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チーム</a:t>
            </a: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36" name="Rectangle 30">
            <a:extLst>
              <a:ext uri="{FF2B5EF4-FFF2-40B4-BE49-F238E27FC236}">
                <a16:creationId xmlns:a16="http://schemas.microsoft.com/office/drawing/2014/main" id="{33F10A23-D22C-4FAC-B4F7-DAF3FADEE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7060" y="1834112"/>
            <a:ext cx="406522" cy="159018"/>
          </a:xfrm>
          <a:prstGeom prst="rect">
            <a:avLst/>
          </a:prstGeom>
          <a:solidFill>
            <a:srgbClr val="FDE9D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 upright="1">
            <a:spAutoFit/>
          </a:bodyPr>
          <a:lstStyle/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共同</a:t>
            </a:r>
          </a:p>
        </p:txBody>
      </p:sp>
      <p:cxnSp>
        <p:nvCxnSpPr>
          <p:cNvPr id="37" name="AutoShape 28">
            <a:extLst>
              <a:ext uri="{FF2B5EF4-FFF2-40B4-BE49-F238E27FC236}">
                <a16:creationId xmlns:a16="http://schemas.microsoft.com/office/drawing/2014/main" id="{4508839F-9875-4F70-B182-7F65A98C0139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781675" y="1719263"/>
            <a:ext cx="357188" cy="271462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8" name="Rectangle 20">
            <a:extLst>
              <a:ext uri="{FF2B5EF4-FFF2-40B4-BE49-F238E27FC236}">
                <a16:creationId xmlns:a16="http://schemas.microsoft.com/office/drawing/2014/main" id="{2CE4578F-C16C-4E6D-9EDD-419CFA4D3B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9829" y="2555851"/>
            <a:ext cx="1047723" cy="300082"/>
          </a:xfrm>
          <a:prstGeom prst="rect">
            <a:avLst/>
          </a:prstGeom>
          <a:solidFill>
            <a:srgbClr val="FDE9D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 upright="1">
            <a:spAutoFit/>
          </a:bodyPr>
          <a:lstStyle/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計画方針・</a:t>
            </a:r>
          </a:p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設計内容の管理</a:t>
            </a:r>
          </a:p>
        </p:txBody>
      </p:sp>
      <p:sp>
        <p:nvSpPr>
          <p:cNvPr id="39" name="Rectangle 25">
            <a:extLst>
              <a:ext uri="{FF2B5EF4-FFF2-40B4-BE49-F238E27FC236}">
                <a16:creationId xmlns:a16="http://schemas.microsoft.com/office/drawing/2014/main" id="{6AF3D41D-EBD9-417D-B534-097A637CB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1869" y="2146249"/>
            <a:ext cx="1175963" cy="1645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 upright="1">
            <a:spAutoFit/>
          </a:bodyPr>
          <a:lstStyle/>
          <a:p>
            <a:pPr algn="ctr">
              <a:lnSpc>
                <a:spcPts val="1300"/>
              </a:lnSpc>
              <a:spcAft>
                <a:spcPts val="0"/>
              </a:spcAft>
            </a:pPr>
            <a:r>
              <a:rPr lang="zh-TW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業務調整／招へい</a:t>
            </a: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40" name="Rectangle 24">
            <a:extLst>
              <a:ext uri="{FF2B5EF4-FFF2-40B4-BE49-F238E27FC236}">
                <a16:creationId xmlns:a16="http://schemas.microsoft.com/office/drawing/2014/main" id="{796F5099-BDEB-4116-9E49-BF873C079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0372" y="2151681"/>
            <a:ext cx="663002" cy="1645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>
            <a:spAutoFit/>
          </a:bodyPr>
          <a:lstStyle/>
          <a:p>
            <a:pPr algn="ctr">
              <a:lnSpc>
                <a:spcPts val="1300"/>
              </a:lnSpc>
              <a:spcAft>
                <a:spcPts val="0"/>
              </a:spcAft>
            </a:pPr>
            <a:r>
              <a:rPr lang="ja-JP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業務主任</a:t>
            </a:r>
          </a:p>
        </p:txBody>
      </p:sp>
      <p:cxnSp>
        <p:nvCxnSpPr>
          <p:cNvPr id="57" name="AutoShape 12">
            <a:extLst>
              <a:ext uri="{FF2B5EF4-FFF2-40B4-BE49-F238E27FC236}">
                <a16:creationId xmlns:a16="http://schemas.microsoft.com/office/drawing/2014/main" id="{BDEA129C-29A2-4A0C-93B2-CA666A4EA24A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720366" y="2399990"/>
            <a:ext cx="0" cy="661005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0" name="Rectangle 7">
            <a:extLst>
              <a:ext uri="{FF2B5EF4-FFF2-40B4-BE49-F238E27FC236}">
                <a16:creationId xmlns:a16="http://schemas.microsoft.com/office/drawing/2014/main" id="{8E1AC1B2-52D8-4999-8F40-52ACA3486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4774" y="4107670"/>
            <a:ext cx="1809906" cy="210048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63500" tIns="19050" rIns="63500" bIns="19050" anchor="t" anchorCtr="0" upright="1">
            <a:noAutofit/>
          </a:bodyPr>
          <a:lstStyle/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altLang="en-US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道路計画・設計</a:t>
            </a:r>
            <a:endParaRPr lang="en-US" alt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endParaRPr lang="en-US" altLang="ja-JP" sz="10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59" name="Rectangle 7">
            <a:extLst>
              <a:ext uri="{FF2B5EF4-FFF2-40B4-BE49-F238E27FC236}">
                <a16:creationId xmlns:a16="http://schemas.microsoft.com/office/drawing/2014/main" id="{C8E764C7-51B4-4ABB-BE34-CABB74E352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4773" y="4317717"/>
            <a:ext cx="1809907" cy="49558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63500" tIns="19050" rIns="63500" bIns="19050" anchor="t" anchorCtr="0" upright="1">
            <a:noAutofit/>
          </a:bodyPr>
          <a:lstStyle/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●現地傭人</a:t>
            </a:r>
            <a:endParaRPr lang="en-US" altLang="ja-JP" sz="800" u="sng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道路設計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7.8MM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CAD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オペレータ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7.8MM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役割：最適路線案選定の補助と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B/D</a:t>
            </a:r>
          </a:p>
          <a:p>
            <a:pPr algn="ctr">
              <a:lnSpc>
                <a:spcPts val="1200"/>
              </a:lnSpc>
              <a:spcAft>
                <a:spcPts val="0"/>
              </a:spcAft>
            </a:pP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63" name="Rectangle 7">
            <a:extLst>
              <a:ext uri="{FF2B5EF4-FFF2-40B4-BE49-F238E27FC236}">
                <a16:creationId xmlns:a16="http://schemas.microsoft.com/office/drawing/2014/main" id="{3B4C72BF-27FC-4F81-A727-B41EE0A37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9059" y="4107670"/>
            <a:ext cx="3792636" cy="210048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63500" tIns="19050" rIns="63500" bIns="19050" anchor="t" anchorCtr="0" upright="1">
            <a:noAutofit/>
          </a:bodyPr>
          <a:lstStyle/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altLang="en-US" sz="1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橋梁計画・設計</a:t>
            </a:r>
            <a:endParaRPr lang="en-US" alt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endParaRPr lang="en-US" altLang="ja-JP" sz="10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64" name="Rectangle 7">
            <a:extLst>
              <a:ext uri="{FF2B5EF4-FFF2-40B4-BE49-F238E27FC236}">
                <a16:creationId xmlns:a16="http://schemas.microsoft.com/office/drawing/2014/main" id="{0B756A76-CE76-45AD-B9C4-82CCE586C1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9063" y="4317717"/>
            <a:ext cx="3792637" cy="13187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63500" tIns="19050" rIns="63500" bIns="19050" anchor="t" anchorCtr="0" upright="1">
            <a:noAutofit/>
          </a:bodyPr>
          <a:lstStyle/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●現地傭人</a:t>
            </a:r>
            <a:endParaRPr lang="en-US" altLang="ja-JP" sz="800" u="sng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橋梁設計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3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5.0MM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）、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CAD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オペレータ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8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10.0MM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積算技術者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3.0MM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　役割：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B/D</a:t>
            </a:r>
          </a:p>
          <a:p>
            <a:pPr>
              <a:lnSpc>
                <a:spcPts val="3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A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区間の橋梁簡易説明図表作成（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3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橋）　　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B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区間の橋梁一般図作成（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10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橋未満）　　 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C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区間の橋梁簡易説明図表作成（約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50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橋） 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進路計画図への反映（６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0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橋未満）　　　   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B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区間の概略構造計算（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10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橋未満） 　　   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C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区間の概略構造計算（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10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橋未満） 　　   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概略数量計算（６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0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橋未満）　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           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   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65" name="Rectangle 7">
            <a:extLst>
              <a:ext uri="{FF2B5EF4-FFF2-40B4-BE49-F238E27FC236}">
                <a16:creationId xmlns:a16="http://schemas.microsoft.com/office/drawing/2014/main" id="{DC6DD713-CEF4-452F-AB4B-DF1E2B331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4774" y="4873059"/>
            <a:ext cx="1809906" cy="239313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63500" tIns="19050" rIns="63500" bIns="19050" anchor="t" anchorCtr="0" upright="1">
            <a:noAutofit/>
          </a:bodyPr>
          <a:lstStyle/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altLang="en-US" sz="1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トンネル</a:t>
            </a:r>
            <a:r>
              <a:rPr lang="ja-JP" altLang="en-US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計画・設計</a:t>
            </a:r>
            <a:endParaRPr lang="en-US" alt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endParaRPr lang="en-US" altLang="ja-JP" sz="10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66" name="Rectangle 7">
            <a:extLst>
              <a:ext uri="{FF2B5EF4-FFF2-40B4-BE49-F238E27FC236}">
                <a16:creationId xmlns:a16="http://schemas.microsoft.com/office/drawing/2014/main" id="{B9EFC6FB-F1E6-41EE-B8F5-CAF27F8CAC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4773" y="5083106"/>
            <a:ext cx="1809907" cy="40089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63500" tIns="19050" rIns="63500" bIns="19050" anchor="t" anchorCtr="0" upright="1">
            <a:noAutofit/>
          </a:bodyPr>
          <a:lstStyle/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900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●</a:t>
            </a:r>
            <a:r>
              <a:rPr lang="ja-JP" altLang="en-US" sz="800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現地傭人</a:t>
            </a:r>
            <a:endParaRPr lang="en-US" altLang="ja-JP" sz="800" u="sng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トンネル設計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6.8MM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役割：最適路線案選定の補助と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B/D</a:t>
            </a:r>
          </a:p>
          <a:p>
            <a:pPr>
              <a:lnSpc>
                <a:spcPts val="8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67" name="Rectangle 7">
            <a:extLst>
              <a:ext uri="{FF2B5EF4-FFF2-40B4-BE49-F238E27FC236}">
                <a16:creationId xmlns:a16="http://schemas.microsoft.com/office/drawing/2014/main" id="{B1977966-B912-49C5-90C1-C818DA203B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0421" y="4813595"/>
            <a:ext cx="1770916" cy="793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63500" tIns="19050" rIns="63500" bIns="19050" anchor="t" anchorCtr="0" upright="1">
            <a:noAutofit/>
          </a:bodyPr>
          <a:lstStyle/>
          <a:p>
            <a:pPr>
              <a:lnSpc>
                <a:spcPts val="3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→ 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CAD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オペレータ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0.5MM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→ 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CAD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オペレータ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2.0MM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→ 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CAD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オペレータ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3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4.5MM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→ 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CAD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オペレータ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3.0MM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→ 橋梁設計２名（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4.0MM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→ 橋梁設計１名（１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.0MM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</a:pP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→ 積算技術者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名（</a:t>
            </a:r>
            <a:r>
              <a:rPr lang="en-US" altLang="ja-JP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3.0MM</a:t>
            </a:r>
            <a:r>
              <a:rPr lang="ja-JP" altLang="en-US" sz="8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endParaRPr lang="en-US" altLang="ja-JP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70" name="左中かっこ 69">
            <a:extLst>
              <a:ext uri="{FF2B5EF4-FFF2-40B4-BE49-F238E27FC236}">
                <a16:creationId xmlns:a16="http://schemas.microsoft.com/office/drawing/2014/main" id="{89D86FE6-A6FF-4567-B3FC-40368ADF6F55}"/>
              </a:ext>
            </a:extLst>
          </p:cNvPr>
          <p:cNvSpPr/>
          <p:nvPr/>
        </p:nvSpPr>
        <p:spPr>
          <a:xfrm>
            <a:off x="3521607" y="4868296"/>
            <a:ext cx="103838" cy="729229"/>
          </a:xfrm>
          <a:prstGeom prst="leftBrace">
            <a:avLst>
              <a:gd name="adj1" fmla="val 24386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1" name="Rectangle 21">
            <a:extLst>
              <a:ext uri="{FF2B5EF4-FFF2-40B4-BE49-F238E27FC236}">
                <a16:creationId xmlns:a16="http://schemas.microsoft.com/office/drawing/2014/main" id="{75B1FFC7-A348-48AF-A6D4-977588A1A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8999" y="1216685"/>
            <a:ext cx="1175959" cy="34624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63500" tIns="19050" rIns="63500" bIns="19050" anchor="ctr" anchorCtr="0" upright="1">
            <a:spAutoFit/>
          </a:bodyPr>
          <a:lstStyle/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altLang="en-US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日本工営</a:t>
            </a:r>
            <a:endParaRPr lang="en-US" alt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r>
              <a:rPr lang="ja-JP" altLang="en-US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ジャカルタ事務所</a:t>
            </a: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cxnSp>
        <p:nvCxnSpPr>
          <p:cNvPr id="77" name="AutoShape 28">
            <a:extLst>
              <a:ext uri="{FF2B5EF4-FFF2-40B4-BE49-F238E27FC236}">
                <a16:creationId xmlns:a16="http://schemas.microsoft.com/office/drawing/2014/main" id="{A6A90251-6850-4D87-B9D8-F52601D6B77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544958" y="1333924"/>
            <a:ext cx="851980" cy="791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" name="AutoShape 28">
            <a:extLst>
              <a:ext uri="{FF2B5EF4-FFF2-40B4-BE49-F238E27FC236}">
                <a16:creationId xmlns:a16="http://schemas.microsoft.com/office/drawing/2014/main" id="{CB1AF19C-B948-4A84-9038-EC5D920D642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544958" y="1514519"/>
            <a:ext cx="445739" cy="471152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3" name="Rectangle 30">
            <a:extLst>
              <a:ext uri="{FF2B5EF4-FFF2-40B4-BE49-F238E27FC236}">
                <a16:creationId xmlns:a16="http://schemas.microsoft.com/office/drawing/2014/main" id="{8163A19B-57E7-4433-BA71-4954CEA8C7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912" y="1747013"/>
            <a:ext cx="791242" cy="159018"/>
          </a:xfrm>
          <a:prstGeom prst="rect">
            <a:avLst/>
          </a:prstGeom>
          <a:solidFill>
            <a:srgbClr val="FDE9D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 upright="1">
            <a:spAutoFit/>
          </a:bodyPr>
          <a:lstStyle/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altLang="en-US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支援・連携</a:t>
            </a: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84" name="Rectangle 30">
            <a:extLst>
              <a:ext uri="{FF2B5EF4-FFF2-40B4-BE49-F238E27FC236}">
                <a16:creationId xmlns:a16="http://schemas.microsoft.com/office/drawing/2014/main" id="{4AC262A7-0385-4D17-BAB9-8D0646F8EF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0301" y="1455474"/>
            <a:ext cx="791242" cy="159018"/>
          </a:xfrm>
          <a:prstGeom prst="rect">
            <a:avLst/>
          </a:prstGeom>
          <a:solidFill>
            <a:srgbClr val="FDE9D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none" lIns="74295" tIns="8890" rIns="74295" bIns="8890" anchor="ctr" anchorCtr="0" upright="1">
            <a:spAutoFit/>
          </a:bodyPr>
          <a:lstStyle/>
          <a:p>
            <a:pPr algn="ctr">
              <a:lnSpc>
                <a:spcPts val="1100"/>
              </a:lnSpc>
              <a:spcAft>
                <a:spcPts val="0"/>
              </a:spcAft>
            </a:pPr>
            <a:r>
              <a:rPr lang="ja-JP" altLang="en-US" sz="1000" dirty="0"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協議・調整</a:t>
            </a:r>
            <a:endParaRPr lang="ja-JP" sz="1000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86" name="Rectangle 7">
            <a:extLst>
              <a:ext uri="{FF2B5EF4-FFF2-40B4-BE49-F238E27FC236}">
                <a16:creationId xmlns:a16="http://schemas.microsoft.com/office/drawing/2014/main" id="{340F58B6-207D-455E-9D71-F5A9C95A6E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8955" y="4690621"/>
            <a:ext cx="332979" cy="21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63500" tIns="19050" rIns="63500" bIns="19050" anchor="t" anchorCtr="0" upright="1">
            <a:noAutofit/>
          </a:bodyPr>
          <a:lstStyle/>
          <a:p>
            <a:pPr>
              <a:lnSpc>
                <a:spcPts val="300"/>
              </a:lnSpc>
              <a:spcAft>
                <a:spcPts val="0"/>
              </a:spcAft>
            </a:pPr>
            <a:endParaRPr lang="en-US" altLang="ja-JP" sz="800" b="1" u="sng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r>
              <a:rPr lang="ja-JP" altLang="en-US" sz="800" b="1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内訳</a:t>
            </a:r>
            <a:endParaRPr lang="en-US" altLang="ja-JP" sz="800" b="1" u="sng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800"/>
              </a:lnSpc>
              <a:spcAft>
                <a:spcPts val="0"/>
              </a:spcAft>
            </a:pPr>
            <a:endParaRPr lang="en-US" altLang="ja-JP" sz="800" b="1" u="sng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>
              <a:lnSpc>
                <a:spcPts val="1200"/>
              </a:lnSpc>
              <a:spcAft>
                <a:spcPts val="0"/>
              </a:spcAft>
            </a:pPr>
            <a:endParaRPr lang="ja-JP" sz="1000" b="1" u="sng" dirty="0">
              <a:effectLst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886254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458</Words>
  <Application>Microsoft Office PowerPoint</Application>
  <PresentationFormat>画面に合わせる (4:3)</PresentationFormat>
  <Paragraphs>135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7" baseType="lpstr">
      <vt:lpstr>HG丸ｺﾞｼｯｸM-PRO</vt:lpstr>
      <vt:lpstr>游ゴシック</vt:lpstr>
      <vt:lpstr>游ゴシック Light</vt:lpstr>
      <vt:lpstr>Arial</vt:lpstr>
      <vt:lpstr>Office テーマ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Hikaru Tanaka (田中 光)</dc:creator>
  <cp:lastModifiedBy>Tetsuro Goda (合田 哲朗)</cp:lastModifiedBy>
  <cp:revision>18</cp:revision>
  <dcterms:created xsi:type="dcterms:W3CDTF">2019-04-17T10:20:03Z</dcterms:created>
  <dcterms:modified xsi:type="dcterms:W3CDTF">2019-04-25T19:01:47Z</dcterms:modified>
</cp:coreProperties>
</file>