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Override PartName="/ppt/notesSlides/notesSlide17.xml" ContentType="application/vnd.openxmlformats-officedocument.presentationml.notesSlid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256" r:id="rId2"/>
    <p:sldId id="257" r:id="rId3"/>
    <p:sldId id="273" r:id="rId4"/>
    <p:sldId id="258" r:id="rId5"/>
    <p:sldId id="261" r:id="rId6"/>
    <p:sldId id="271" r:id="rId7"/>
    <p:sldId id="263" r:id="rId8"/>
    <p:sldId id="295" r:id="rId9"/>
    <p:sldId id="296" r:id="rId10"/>
    <p:sldId id="275" r:id="rId11"/>
    <p:sldId id="300" r:id="rId12"/>
    <p:sldId id="301" r:id="rId13"/>
    <p:sldId id="299" r:id="rId14"/>
    <p:sldId id="298" r:id="rId15"/>
    <p:sldId id="302" r:id="rId16"/>
    <p:sldId id="303" r:id="rId17"/>
    <p:sldId id="304" r:id="rId18"/>
    <p:sldId id="305" r:id="rId19"/>
    <p:sldId id="306" r:id="rId20"/>
    <p:sldId id="307" r:id="rId21"/>
    <p:sldId id="308" r:id="rId22"/>
    <p:sldId id="309" r:id="rId23"/>
    <p:sldId id="310" r:id="rId24"/>
    <p:sldId id="311" r:id="rId25"/>
    <p:sldId id="312" r:id="rId26"/>
    <p:sldId id="313" r:id="rId27"/>
    <p:sldId id="314" r:id="rId28"/>
  </p:sldIdLst>
  <p:sldSz cx="9144000" cy="6858000" type="screen4x3"/>
  <p:notesSz cx="7099300" cy="10234613"/>
  <p:defaultTextStyle>
    <a:defPPr>
      <a:defRPr lang="ja-JP"/>
    </a:defPPr>
    <a:lvl1pPr algn="ctr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C0C0C0"/>
    <a:srgbClr val="000099"/>
    <a:srgbClr val="DDDDDD"/>
    <a:srgbClr val="003399"/>
    <a:srgbClr val="000066"/>
    <a:srgbClr val="663300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203" autoAdjust="0"/>
    <p:restoredTop sz="99076" autoAdjust="0"/>
  </p:normalViewPr>
  <p:slideViewPr>
    <p:cSldViewPr>
      <p:cViewPr>
        <p:scale>
          <a:sx n="66" d="100"/>
          <a:sy n="66" d="100"/>
        </p:scale>
        <p:origin x="-1722" y="-1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63" tIns="47732" rIns="95463" bIns="47732" numCol="1" anchor="t" anchorCtr="0" compatLnSpc="1">
            <a:prstTxWarp prst="textNoShape">
              <a:avLst/>
            </a:prstTxWarp>
          </a:bodyPr>
          <a:lstStyle>
            <a:lvl1pPr algn="l">
              <a:defRPr sz="130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1138" y="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63" tIns="47732" rIns="95463" bIns="47732" numCol="1" anchor="t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0263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63" tIns="47732" rIns="95463" bIns="47732" numCol="1" anchor="b" anchorCtr="0" compatLnSpc="1">
            <a:prstTxWarp prst="textNoShape">
              <a:avLst/>
            </a:prstTxWarp>
          </a:bodyPr>
          <a:lstStyle>
            <a:lvl1pPr algn="l">
              <a:defRPr sz="130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1138" y="9720263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63" tIns="47732" rIns="95463" bIns="47732" numCol="1" anchor="b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pPr>
              <a:defRPr/>
            </a:pPr>
            <a:fld id="{377954BB-D948-48BD-802E-F6D15C64CF9A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63" tIns="47732" rIns="95463" bIns="47732" numCol="1" anchor="t" anchorCtr="0" compatLnSpc="1">
            <a:prstTxWarp prst="textNoShape">
              <a:avLst/>
            </a:prstTxWarp>
          </a:bodyPr>
          <a:lstStyle>
            <a:lvl1pPr algn="l">
              <a:defRPr sz="130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8" y="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63" tIns="47732" rIns="95463" bIns="47732" numCol="1" anchor="t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07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89013" y="766763"/>
            <a:ext cx="5119687" cy="3838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3" y="4860925"/>
            <a:ext cx="5680075" cy="460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63" tIns="47732" rIns="95463" bIns="4773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noProof="0" smtClean="0"/>
              <a:t>マスタ テキストの書式設定</a:t>
            </a:r>
          </a:p>
          <a:p>
            <a:pPr lvl="1"/>
            <a:r>
              <a:rPr lang="ja-JP" altLang="en-US" noProof="0" smtClean="0"/>
              <a:t>第 </a:t>
            </a:r>
            <a:r>
              <a:rPr lang="en-US" altLang="ja-JP" noProof="0" smtClean="0"/>
              <a:t>2 </a:t>
            </a:r>
            <a:r>
              <a:rPr lang="ja-JP" altLang="en-US" noProof="0" smtClean="0"/>
              <a:t>レベル</a:t>
            </a:r>
          </a:p>
          <a:p>
            <a:pPr lvl="2"/>
            <a:r>
              <a:rPr lang="ja-JP" altLang="en-US" noProof="0" smtClean="0"/>
              <a:t>第 </a:t>
            </a:r>
            <a:r>
              <a:rPr lang="en-US" altLang="ja-JP" noProof="0" smtClean="0"/>
              <a:t>3 </a:t>
            </a:r>
            <a:r>
              <a:rPr lang="ja-JP" altLang="en-US" noProof="0" smtClean="0"/>
              <a:t>レベル</a:t>
            </a:r>
          </a:p>
          <a:p>
            <a:pPr lvl="3"/>
            <a:r>
              <a:rPr lang="ja-JP" altLang="en-US" noProof="0" smtClean="0"/>
              <a:t>第 </a:t>
            </a:r>
            <a:r>
              <a:rPr lang="en-US" altLang="ja-JP" noProof="0" smtClean="0"/>
              <a:t>4 </a:t>
            </a:r>
            <a:r>
              <a:rPr lang="ja-JP" altLang="en-US" noProof="0" smtClean="0"/>
              <a:t>レベル</a:t>
            </a:r>
          </a:p>
          <a:p>
            <a:pPr lvl="4"/>
            <a:r>
              <a:rPr lang="ja-JP" altLang="en-US" noProof="0" smtClean="0"/>
              <a:t>第 </a:t>
            </a:r>
            <a:r>
              <a:rPr lang="en-US" altLang="ja-JP" noProof="0" smtClean="0"/>
              <a:t>5 </a:t>
            </a:r>
            <a:r>
              <a:rPr lang="ja-JP" altLang="en-US" noProof="0" smtClean="0"/>
              <a:t>レベル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0263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63" tIns="47732" rIns="95463" bIns="47732" numCol="1" anchor="b" anchorCtr="0" compatLnSpc="1">
            <a:prstTxWarp prst="textNoShape">
              <a:avLst/>
            </a:prstTxWarp>
          </a:bodyPr>
          <a:lstStyle>
            <a:lvl1pPr algn="l">
              <a:defRPr sz="130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8" y="9720263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63" tIns="47732" rIns="95463" bIns="47732" numCol="1" anchor="b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pPr>
              <a:defRPr/>
            </a:pPr>
            <a:fld id="{78C3A349-34EB-4481-ADDF-CBB22E611A01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ＭＳ Ｐ明朝" pitchFamily="18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ＭＳ Ｐ明朝" pitchFamily="18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ＭＳ Ｐ明朝" pitchFamily="18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ＭＳ Ｐ明朝" pitchFamily="18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ＭＳ Ｐ明朝" pitchFamily="18" charset="-128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ja-JP" altLang="ja-JP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ja-JP" altLang="ja-JP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ja-JP" altLang="ja-JP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ja-JP" altLang="ja-JP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ja-JP" altLang="ja-JP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ja-JP" altLang="ja-JP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ja-JP" altLang="ja-JP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ja-JP" altLang="ja-JP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ja-JP" altLang="ja-JP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ja-JP" altLang="ja-JP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ja-JP" altLang="ja-JP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ja-JP" altLang="ja-JP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ja-JP" altLang="ja-JP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ja-JP" altLang="ja-JP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ja-JP" altLang="ja-JP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ja-JP" altLang="ja-JP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ja-JP" altLang="ja-JP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ja-JP" altLang="ja-JP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ja-JP" altLang="ja-JP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ja-JP" altLang="ja-JP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ja-JP" altLang="ja-JP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ja-JP" altLang="ja-JP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ja-JP" altLang="ja-JP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ja-JP" altLang="ja-JP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ja-JP" altLang="ja-JP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 descr="横線"/>
          <p:cNvSpPr>
            <a:spLocks noChangeArrowheads="1"/>
          </p:cNvSpPr>
          <p:nvPr/>
        </p:nvSpPr>
        <p:spPr bwMode="auto">
          <a:xfrm>
            <a:off x="6699250" y="908050"/>
            <a:ext cx="2192338" cy="5473700"/>
          </a:xfrm>
          <a:prstGeom prst="rect">
            <a:avLst/>
          </a:prstGeom>
          <a:pattFill prst="ltHorz">
            <a:fgClr>
              <a:srgbClr val="C0C0C0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ja-JP" altLang="en-US"/>
          </a:p>
        </p:txBody>
      </p:sp>
      <p:sp>
        <p:nvSpPr>
          <p:cNvPr id="5" name="Rectangle 13"/>
          <p:cNvSpPr>
            <a:spLocks noChangeArrowheads="1"/>
          </p:cNvSpPr>
          <p:nvPr/>
        </p:nvSpPr>
        <p:spPr bwMode="auto">
          <a:xfrm>
            <a:off x="317500" y="404813"/>
            <a:ext cx="6381750" cy="503237"/>
          </a:xfrm>
          <a:prstGeom prst="rect">
            <a:avLst/>
          </a:prstGeom>
          <a:gradFill rotWithShape="1">
            <a:gsLst>
              <a:gs pos="0">
                <a:schemeClr val="bg2"/>
              </a:gs>
              <a:gs pos="100000">
                <a:schemeClr val="bg2">
                  <a:gamma/>
                  <a:tint val="73725"/>
                  <a:invGamma/>
                </a:schemeClr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ja-JP" altLang="en-US"/>
          </a:p>
        </p:txBody>
      </p:sp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6699250" y="404813"/>
            <a:ext cx="2193925" cy="503237"/>
          </a:xfrm>
          <a:prstGeom prst="rect">
            <a:avLst/>
          </a:prstGeom>
          <a:gradFill rotWithShape="1">
            <a:gsLst>
              <a:gs pos="0">
                <a:srgbClr val="4D4D4D"/>
              </a:gs>
              <a:gs pos="100000">
                <a:srgbClr val="4D4D4D">
                  <a:gamma/>
                  <a:shade val="46275"/>
                  <a:invGamma/>
                </a:srgbClr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ja-JP" altLang="en-US"/>
          </a:p>
        </p:txBody>
      </p:sp>
      <p:sp>
        <p:nvSpPr>
          <p:cNvPr id="7" name="Rectangle 15"/>
          <p:cNvSpPr>
            <a:spLocks noChangeArrowheads="1"/>
          </p:cNvSpPr>
          <p:nvPr/>
        </p:nvSpPr>
        <p:spPr bwMode="auto">
          <a:xfrm>
            <a:off x="317500" y="901700"/>
            <a:ext cx="8574088" cy="144463"/>
          </a:xfrm>
          <a:prstGeom prst="rect">
            <a:avLst/>
          </a:prstGeom>
          <a:gradFill rotWithShape="1">
            <a:gsLst>
              <a:gs pos="0">
                <a:schemeClr val="bg2">
                  <a:alpha val="39999"/>
                </a:schemeClr>
              </a:gs>
              <a:gs pos="100000">
                <a:schemeClr val="bg1">
                  <a:alpha val="39999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ja-JP" altLang="en-US"/>
          </a:p>
        </p:txBody>
      </p:sp>
      <p:sp>
        <p:nvSpPr>
          <p:cNvPr id="8" name="Line 17"/>
          <p:cNvSpPr>
            <a:spLocks noChangeShapeType="1"/>
          </p:cNvSpPr>
          <p:nvPr/>
        </p:nvSpPr>
        <p:spPr bwMode="auto">
          <a:xfrm>
            <a:off x="450850" y="3213100"/>
            <a:ext cx="6116638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ja-JP" altLang="en-US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84225" y="2133600"/>
            <a:ext cx="5781675" cy="1079500"/>
          </a:xfrm>
        </p:spPr>
        <p:txBody>
          <a:bodyPr/>
          <a:lstStyle>
            <a:lvl1pPr>
              <a:defRPr sz="36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84225" y="3357563"/>
            <a:ext cx="5781675" cy="792162"/>
          </a:xfrm>
        </p:spPr>
        <p:txBody>
          <a:bodyPr/>
          <a:lstStyle>
            <a:lvl1pPr marL="0" indent="0">
              <a:buFontTx/>
              <a:buNone/>
              <a:defRPr sz="2400"/>
            </a:lvl1pPr>
          </a:lstStyle>
          <a:p>
            <a:r>
              <a:rPr lang="ja-JP" altLang="en-US"/>
              <a:t>マスタ サブタイトルの書式設定</a:t>
            </a:r>
          </a:p>
        </p:txBody>
      </p:sp>
      <p:sp>
        <p:nvSpPr>
          <p:cNvPr id="9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784225" y="4868863"/>
            <a:ext cx="2133600" cy="287337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fld id="{52548407-5C32-4588-802F-712A3B43C7AB}" type="datetime1">
              <a:rPr lang="ja-JP" altLang="en-US"/>
              <a:pPr>
                <a:defRPr/>
              </a:pPr>
              <a:t>2015/7/27</a:t>
            </a:fld>
            <a:endParaRPr lang="en-US" altLang="ja-JP"/>
          </a:p>
        </p:txBody>
      </p:sp>
      <p:sp>
        <p:nvSpPr>
          <p:cNvPr id="10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784225" y="4508500"/>
            <a:ext cx="2895600" cy="287338"/>
          </a:xfrm>
        </p:spPr>
        <p:txBody>
          <a:bodyPr/>
          <a:lstStyle>
            <a:lvl1pPr algn="l">
              <a:defRPr sz="1400"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107B4C-EB6E-4914-8450-8EF009E59BB8}" type="datetime1">
              <a:rPr lang="ja-JP" altLang="en-US"/>
              <a:pPr>
                <a:defRPr/>
              </a:pPr>
              <a:t>2015/7/27</a:t>
            </a:fld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B387C9-DE3C-4735-B2BA-B114D897BDCC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D696E5-538C-440D-8CC2-F4452E2805C5}" type="datetime1">
              <a:rPr lang="ja-JP" altLang="en-US"/>
              <a:pPr>
                <a:defRPr/>
              </a:pPr>
              <a:t>2015/7/27</a:t>
            </a:fld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1ED56D-0F94-499F-9A67-ED5652E039DB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196975"/>
            <a:ext cx="4038600" cy="49291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196975"/>
            <a:ext cx="4038600" cy="49291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8CBBCC-23C3-4544-AC49-D533154D2E80}" type="datetime1">
              <a:rPr lang="ja-JP" altLang="en-US"/>
              <a:pPr>
                <a:defRPr/>
              </a:pPr>
              <a:t>2015/7/27</a:t>
            </a:fld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3DE12D-073C-4561-9953-CCA8B132B0C1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C95000-3A00-4A3D-9B86-FB0697222FC7}" type="datetime1">
              <a:rPr lang="ja-JP" altLang="en-US"/>
              <a:pPr>
                <a:defRPr/>
              </a:pPr>
              <a:t>2015/7/27</a:t>
            </a:fld>
            <a:endParaRPr lang="en-US" altLang="ja-JP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2BA051-5B14-4425-A95A-16FCEFC19534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FBDBD9-111A-4A3D-BC25-4309B3352C70}" type="datetime1">
              <a:rPr lang="ja-JP" altLang="en-US"/>
              <a:pPr>
                <a:defRPr/>
              </a:pPr>
              <a:t>2015/7/27</a:t>
            </a:fld>
            <a:endParaRPr lang="en-US" altLang="ja-JP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7340BA-E046-47C8-BD63-97D276113911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1F4EF5-DB96-48D5-ADC7-C7AA8D6C1404}" type="datetime1">
              <a:rPr lang="ja-JP" altLang="en-US"/>
              <a:pPr>
                <a:defRPr/>
              </a:pPr>
              <a:t>2015/7/27</a:t>
            </a:fld>
            <a:endParaRPr lang="en-US" altLang="ja-JP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72CD36-FA10-43E0-8F44-03830AC8713C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ECD695-ECA6-452E-99B8-0E7DC4CC400B}" type="datetime1">
              <a:rPr lang="ja-JP" altLang="en-US"/>
              <a:pPr>
                <a:defRPr/>
              </a:pPr>
              <a:t>2015/7/27</a:t>
            </a:fld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85BB23-CFC1-4955-A1C6-FED903935179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 smtClean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C35B6B-4E4F-40DB-B598-364DB2C53B4E}" type="datetime1">
              <a:rPr lang="ja-JP" altLang="en-US"/>
              <a:pPr>
                <a:defRPr/>
              </a:pPr>
              <a:t>2015/7/27</a:t>
            </a:fld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85A492-61CC-4F22-95AD-9BC3297346D3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D8D1B9-94CC-4209-AA0D-7B63031060C7}" type="datetime1">
              <a:rPr lang="ja-JP" altLang="en-US"/>
              <a:pPr>
                <a:defRPr/>
              </a:pPr>
              <a:t>2015/7/27</a:t>
            </a:fld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7DC05B-DFB3-4B41-984F-2EF09FBE9D43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748463" y="115888"/>
            <a:ext cx="2143125" cy="6010275"/>
          </a:xfrm>
        </p:spPr>
        <p:txBody>
          <a:bodyPr vert="eaVert"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317500" y="115888"/>
            <a:ext cx="6278563" cy="6010275"/>
          </a:xfrm>
        </p:spPr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2391C6-F67B-4AE5-963D-B7B863AF90A1}" type="datetime1">
              <a:rPr lang="ja-JP" altLang="en-US"/>
              <a:pPr>
                <a:defRPr/>
              </a:pPr>
              <a:t>2015/7/27</a:t>
            </a:fld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17B5BA-603D-4E85-8D39-B9D9C017F7F0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タイトル、テキスト、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17500" y="115888"/>
            <a:ext cx="8574088" cy="576262"/>
          </a:xfrm>
        </p:spPr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sz="half" idx="1"/>
          </p:nvPr>
        </p:nvSpPr>
        <p:spPr>
          <a:xfrm>
            <a:off x="457200" y="1196975"/>
            <a:ext cx="4038600" cy="4929188"/>
          </a:xfrm>
        </p:spPr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196975"/>
            <a:ext cx="4038600" cy="4929188"/>
          </a:xfrm>
        </p:spPr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37B8DF-701F-471F-807C-7BED8073E17F}" type="datetime1">
              <a:rPr lang="ja-JP" altLang="en-US"/>
              <a:pPr>
                <a:defRPr/>
              </a:pPr>
              <a:t>2015/7/27</a:t>
            </a:fld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DC26BB-33A9-42D1-8790-3FA2A4B2B7C7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 1"/>
          <p:cNvSpPr>
            <a:spLocks noGrp="1"/>
          </p:cNvSpPr>
          <p:nvPr>
            <p:ph/>
          </p:nvPr>
        </p:nvSpPr>
        <p:spPr>
          <a:xfrm>
            <a:off x="317500" y="115888"/>
            <a:ext cx="8574088" cy="6010275"/>
          </a:xfrm>
        </p:spPr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2F0BE1-B53D-4589-B62E-D65DFECA7F72}" type="datetime1">
              <a:rPr lang="ja-JP" altLang="en-US"/>
              <a:pPr>
                <a:defRPr/>
              </a:pPr>
              <a:t>2015/7/27</a:t>
            </a:fld>
            <a:endParaRPr lang="en-US" altLang="ja-JP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BDE0C9-AB42-4D76-B918-490A7CD95A88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タイトル、コンテンツ、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17500" y="115888"/>
            <a:ext cx="8574088" cy="576262"/>
          </a:xfrm>
        </p:spPr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196975"/>
            <a:ext cx="4038600" cy="4929188"/>
          </a:xfrm>
        </p:spPr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quarter" idx="2"/>
          </p:nvPr>
        </p:nvSpPr>
        <p:spPr>
          <a:xfrm>
            <a:off x="4648200" y="1196975"/>
            <a:ext cx="4038600" cy="2387600"/>
          </a:xfrm>
        </p:spPr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quarter" idx="3"/>
          </p:nvPr>
        </p:nvSpPr>
        <p:spPr>
          <a:xfrm>
            <a:off x="4648200" y="3736975"/>
            <a:ext cx="4038600" cy="2389188"/>
          </a:xfrm>
        </p:spPr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B2E457-85BB-45DC-A4E6-1F19C9DC9F5B}" type="datetime1">
              <a:rPr lang="ja-JP" altLang="en-US"/>
              <a:pPr>
                <a:defRPr/>
              </a:pPr>
              <a:t>2015/7/27</a:t>
            </a:fld>
            <a:endParaRPr lang="en-US" altLang="ja-JP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DD59F5-6D87-4974-8E63-C974133918DA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7" name="Rectangle 33"/>
          <p:cNvSpPr>
            <a:spLocks noChangeArrowheads="1"/>
          </p:cNvSpPr>
          <p:nvPr/>
        </p:nvSpPr>
        <p:spPr bwMode="auto">
          <a:xfrm>
            <a:off x="317500" y="692150"/>
            <a:ext cx="6381750" cy="144463"/>
          </a:xfrm>
          <a:prstGeom prst="rect">
            <a:avLst/>
          </a:prstGeom>
          <a:gradFill rotWithShape="1">
            <a:gsLst>
              <a:gs pos="0">
                <a:schemeClr val="bg2"/>
              </a:gs>
              <a:gs pos="100000">
                <a:schemeClr val="bg2">
                  <a:gamma/>
                  <a:tint val="73725"/>
                  <a:invGamma/>
                </a:schemeClr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ja-JP" altLang="en-US"/>
          </a:p>
        </p:txBody>
      </p:sp>
      <p:sp>
        <p:nvSpPr>
          <p:cNvPr id="1059" name="Rectangle 35" descr="横線"/>
          <p:cNvSpPr>
            <a:spLocks noChangeArrowheads="1"/>
          </p:cNvSpPr>
          <p:nvPr/>
        </p:nvSpPr>
        <p:spPr bwMode="auto">
          <a:xfrm>
            <a:off x="6699250" y="850900"/>
            <a:ext cx="2192338" cy="274638"/>
          </a:xfrm>
          <a:prstGeom prst="rect">
            <a:avLst/>
          </a:prstGeom>
          <a:pattFill prst="ltHorz">
            <a:fgClr>
              <a:srgbClr val="C0C0C0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ja-JP" altLang="en-US"/>
          </a:p>
        </p:txBody>
      </p:sp>
      <p:sp>
        <p:nvSpPr>
          <p:cNvPr id="1058" name="Rectangle 34"/>
          <p:cNvSpPr>
            <a:spLocks noChangeArrowheads="1"/>
          </p:cNvSpPr>
          <p:nvPr/>
        </p:nvSpPr>
        <p:spPr bwMode="auto">
          <a:xfrm>
            <a:off x="6699250" y="692150"/>
            <a:ext cx="2193925" cy="144463"/>
          </a:xfrm>
          <a:prstGeom prst="rect">
            <a:avLst/>
          </a:prstGeom>
          <a:gradFill rotWithShape="1">
            <a:gsLst>
              <a:gs pos="0">
                <a:srgbClr val="4D4D4D"/>
              </a:gs>
              <a:gs pos="100000">
                <a:srgbClr val="4D4D4D">
                  <a:gamma/>
                  <a:shade val="46275"/>
                  <a:invGamma/>
                </a:srgbClr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ja-JP" altLang="en-US"/>
          </a:p>
        </p:txBody>
      </p:sp>
      <p:sp>
        <p:nvSpPr>
          <p:cNvPr id="102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17500" y="115888"/>
            <a:ext cx="8574088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タイトルの書式設定</a:t>
            </a:r>
          </a:p>
        </p:txBody>
      </p:sp>
      <p:sp>
        <p:nvSpPr>
          <p:cNvPr id="103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196975"/>
            <a:ext cx="8229600" cy="492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52413" y="6524625"/>
            <a:ext cx="2133600" cy="26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/>
            </a:lvl1pPr>
          </a:lstStyle>
          <a:p>
            <a:pPr>
              <a:defRPr/>
            </a:pPr>
            <a:fld id="{623FCA27-F14A-4DF0-B0E4-5BC096A0FDED}" type="datetime1">
              <a:rPr lang="ja-JP" altLang="en-US"/>
              <a:pPr>
                <a:defRPr/>
              </a:pPr>
              <a:t>2015/7/27</a:t>
            </a:fld>
            <a:endParaRPr lang="en-US" altLang="ja-JP"/>
          </a:p>
        </p:txBody>
      </p:sp>
      <p:sp>
        <p:nvSpPr>
          <p:cNvPr id="2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524625"/>
            <a:ext cx="2895600" cy="26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57988" y="6524625"/>
            <a:ext cx="2133600" cy="26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>
              <a:defRPr/>
            </a:pPr>
            <a:fld id="{BD60DCAD-B66D-47DA-B3CD-7AC2F6C34CCB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7" r:id="rId1"/>
    <p:sldLayoutId id="2147483814" r:id="rId2"/>
    <p:sldLayoutId id="2147483815" r:id="rId3"/>
    <p:sldLayoutId id="2147483816" r:id="rId4"/>
    <p:sldLayoutId id="2147483817" r:id="rId5"/>
    <p:sldLayoutId id="2147483818" r:id="rId6"/>
    <p:sldLayoutId id="2147483819" r:id="rId7"/>
    <p:sldLayoutId id="2147483820" r:id="rId8"/>
    <p:sldLayoutId id="2147483821" r:id="rId9"/>
    <p:sldLayoutId id="2147483822" r:id="rId10"/>
    <p:sldLayoutId id="2147483823" r:id="rId11"/>
    <p:sldLayoutId id="2147483824" r:id="rId12"/>
    <p:sldLayoutId id="2147483825" r:id="rId13"/>
    <p:sldLayoutId id="2147483826" r:id="rId14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ＭＳ Ｐゴシック" pitchFamily="50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ＭＳ Ｐゴシック" pitchFamily="50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ＭＳ Ｐゴシック" pitchFamily="50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ＭＳ Ｐゴシック" pitchFamily="50" charset="-128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ＭＳ Ｐゴシック" pitchFamily="50" charset="-128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ＭＳ Ｐゴシック" pitchFamily="50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ＭＳ Ｐゴシック" pitchFamily="50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ＭＳ Ｐゴシック" pitchFamily="50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e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95288" y="1773238"/>
            <a:ext cx="6337300" cy="719137"/>
          </a:xfrm>
        </p:spPr>
        <p:txBody>
          <a:bodyPr anchor="t"/>
          <a:lstStyle/>
          <a:p>
            <a:pPr algn="ctr" eaLnBrk="1" hangingPunct="1">
              <a:defRPr/>
            </a:pPr>
            <a:r>
              <a:rPr lang="en-US" altLang="ja-JP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Verdana" pitchFamily="34" charset="0"/>
                <a:cs typeface="Verdana" pitchFamily="34" charset="0"/>
              </a:rPr>
              <a:t>Hanoi City Ring Road No. 3 Construction Project,</a:t>
            </a:r>
            <a:br>
              <a:rPr lang="en-US" altLang="ja-JP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Verdana" pitchFamily="34" charset="0"/>
                <a:cs typeface="Verdana" pitchFamily="34" charset="0"/>
              </a:rPr>
            </a:br>
            <a:r>
              <a:rPr lang="en-US" altLang="ja-JP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Verdana" pitchFamily="34" charset="0"/>
                <a:cs typeface="Verdana" pitchFamily="34" charset="0"/>
              </a:rPr>
              <a:t>Mai Dich - South Thang Long Section</a:t>
            </a:r>
            <a:endParaRPr lang="ja-JP" altLang="en-US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  <a:cs typeface="Verdana" pitchFamily="34" charset="0"/>
            </a:endParaRPr>
          </a:p>
        </p:txBody>
      </p:sp>
      <p:sp>
        <p:nvSpPr>
          <p:cNvPr id="2063" name="Text Box 15"/>
          <p:cNvSpPr txBox="1">
            <a:spLocks noChangeArrowheads="1"/>
          </p:cNvSpPr>
          <p:nvPr/>
        </p:nvSpPr>
        <p:spPr bwMode="auto">
          <a:xfrm>
            <a:off x="468313" y="3573463"/>
            <a:ext cx="6191250" cy="430212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r>
              <a:rPr lang="en-US" altLang="ja-JP" sz="22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Kick-off Meeting</a:t>
            </a:r>
            <a:endParaRPr lang="ja-JP" altLang="en-US" sz="22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1835150" y="4292600"/>
            <a:ext cx="4824413" cy="831850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l">
              <a:defRPr/>
            </a:pPr>
            <a:r>
              <a:rPr lang="en-US" altLang="ja-JP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Date	: </a:t>
            </a:r>
            <a:r>
              <a:rPr lang="en-US" altLang="ja-JP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Tuesday 28th </a:t>
            </a:r>
            <a:r>
              <a:rPr lang="en-US" altLang="ja-JP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July, 2015</a:t>
            </a:r>
          </a:p>
          <a:p>
            <a:pPr algn="l">
              <a:defRPr/>
            </a:pPr>
            <a:r>
              <a:rPr lang="en-US" altLang="ja-JP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Time	: </a:t>
            </a:r>
            <a:r>
              <a:rPr lang="en-US" altLang="ja-JP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09:00 – 11:00 A.M.</a:t>
            </a:r>
            <a:endParaRPr lang="en-US" altLang="ja-JP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  <a:p>
            <a:pPr algn="l">
              <a:defRPr/>
            </a:pPr>
            <a:r>
              <a:rPr lang="en-US" altLang="ja-JP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Venue	:</a:t>
            </a:r>
            <a:r>
              <a:rPr lang="ja-JP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 </a:t>
            </a:r>
            <a:r>
              <a:rPr lang="en-US" altLang="ja-JP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PMUTL Head Office, Hanoi</a:t>
            </a:r>
          </a:p>
        </p:txBody>
      </p:sp>
      <p:pic>
        <p:nvPicPr>
          <p:cNvPr id="3077" name="Picture 37"/>
          <p:cNvPicPr>
            <a:picLocks noChangeAspect="1" noChangeArrowheads="1"/>
          </p:cNvPicPr>
          <p:nvPr/>
        </p:nvPicPr>
        <p:blipFill>
          <a:blip r:embed="rId3" cstate="print"/>
          <a:srcRect b="47150"/>
          <a:stretch>
            <a:fillRect/>
          </a:stretch>
        </p:blipFill>
        <p:spPr bwMode="auto">
          <a:xfrm>
            <a:off x="323850" y="1052513"/>
            <a:ext cx="342900" cy="2746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6" name="Rectangle 2"/>
          <p:cNvSpPr txBox="1">
            <a:spLocks noChangeArrowheads="1"/>
          </p:cNvSpPr>
          <p:nvPr/>
        </p:nvSpPr>
        <p:spPr bwMode="auto">
          <a:xfrm>
            <a:off x="611188" y="1052513"/>
            <a:ext cx="604837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l">
              <a:defRPr/>
            </a:pPr>
            <a:r>
              <a:rPr lang="en-US" altLang="ja-JP" sz="1200" b="1" kern="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Verdana" pitchFamily="34" charset="0"/>
                <a:cs typeface="Verdana" pitchFamily="34" charset="0"/>
              </a:rPr>
              <a:t>Ministry of Transport</a:t>
            </a:r>
            <a:endParaRPr lang="ja-JP" altLang="en-US" sz="1200" b="1" kern="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  <a:cs typeface="Verdana" pitchFamily="34" charset="0"/>
            </a:endParaRPr>
          </a:p>
        </p:txBody>
      </p:sp>
      <p:pic>
        <p:nvPicPr>
          <p:cNvPr id="3079" name="Picture 3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1788" y="1346200"/>
            <a:ext cx="300037" cy="180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9" name="Rectangle 2"/>
          <p:cNvSpPr txBox="1">
            <a:spLocks noChangeArrowheads="1"/>
          </p:cNvSpPr>
          <p:nvPr/>
        </p:nvSpPr>
        <p:spPr bwMode="auto">
          <a:xfrm>
            <a:off x="611188" y="1323975"/>
            <a:ext cx="6043612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l">
              <a:defRPr/>
            </a:pPr>
            <a:r>
              <a:rPr lang="en-US" altLang="ja-JP" sz="1200" b="1" kern="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Verdana" pitchFamily="34" charset="0"/>
                <a:cs typeface="Verdana" pitchFamily="34" charset="0"/>
              </a:rPr>
              <a:t>Project Management Unit Thang Long</a:t>
            </a:r>
            <a:endParaRPr lang="ja-JP" altLang="en-US" sz="1200" b="1" kern="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  <a:cs typeface="Verdana" pitchFamily="34" charset="0"/>
            </a:endParaRPr>
          </a:p>
        </p:txBody>
      </p:sp>
      <p:sp>
        <p:nvSpPr>
          <p:cNvPr id="20" name="Rectangle 2"/>
          <p:cNvSpPr txBox="1">
            <a:spLocks noChangeArrowheads="1"/>
          </p:cNvSpPr>
          <p:nvPr/>
        </p:nvSpPr>
        <p:spPr bwMode="auto">
          <a:xfrm>
            <a:off x="395288" y="2565400"/>
            <a:ext cx="626427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r>
              <a:rPr lang="en-US" altLang="ja-JP" sz="2000" b="1" kern="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  <a:cs typeface="Verdana" pitchFamily="34" charset="0"/>
              </a:rPr>
              <a:t>Package 3: Consulting Services of</a:t>
            </a:r>
          </a:p>
          <a:p>
            <a:pPr>
              <a:defRPr/>
            </a:pPr>
            <a:r>
              <a:rPr lang="en-US" altLang="ja-JP" sz="2000" b="1" kern="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  <a:cs typeface="Verdana" pitchFamily="34" charset="0"/>
              </a:rPr>
              <a:t>Technical Design, Cost Estimation and Tender Assistance</a:t>
            </a:r>
            <a:endParaRPr lang="ja-JP" altLang="en-US" sz="2000" b="1" kern="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  <a:cs typeface="Verdana" pitchFamily="34" charset="0"/>
            </a:endParaRPr>
          </a:p>
        </p:txBody>
      </p:sp>
      <p:pic>
        <p:nvPicPr>
          <p:cNvPr id="3082" name="Picture 4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150" y="5373688"/>
            <a:ext cx="3719513" cy="895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3083" name="Picture 4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35375" y="1052513"/>
            <a:ext cx="319088" cy="2428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27" name="Rectangle 2"/>
          <p:cNvSpPr txBox="1">
            <a:spLocks noChangeArrowheads="1"/>
          </p:cNvSpPr>
          <p:nvPr/>
        </p:nvSpPr>
        <p:spPr bwMode="auto">
          <a:xfrm>
            <a:off x="3924300" y="1052513"/>
            <a:ext cx="316865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l">
              <a:defRPr/>
            </a:pPr>
            <a:r>
              <a:rPr lang="en-US" altLang="ja-JP" sz="1200" b="1" kern="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Verdana" pitchFamily="34" charset="0"/>
                <a:cs typeface="Verdana" pitchFamily="34" charset="0"/>
              </a:rPr>
              <a:t>Japan International Cooperation Agency</a:t>
            </a:r>
            <a:endParaRPr lang="ja-JP" altLang="en-US" sz="1200" b="1" kern="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  <a:cs typeface="Verdana" pitchFamily="34" charset="0"/>
            </a:endParaRPr>
          </a:p>
        </p:txBody>
      </p:sp>
      <p:sp>
        <p:nvSpPr>
          <p:cNvPr id="13" name="スライド番号プレースホルダ 6"/>
          <p:cNvSpPr txBox="1">
            <a:spLocks/>
          </p:cNvSpPr>
          <p:nvPr/>
        </p:nvSpPr>
        <p:spPr>
          <a:xfrm>
            <a:off x="6757988" y="6524625"/>
            <a:ext cx="2133600" cy="268288"/>
          </a:xfrm>
          <a:prstGeom prst="rect">
            <a:avLst/>
          </a:prstGeom>
          <a:noFill/>
        </p:spPr>
        <p:txBody>
          <a:bodyPr/>
          <a:lstStyle/>
          <a:p>
            <a:pPr algn="r">
              <a:defRPr/>
            </a:pPr>
            <a:fld id="{615B2135-FA26-4CB3-B103-108B267AFDE8}" type="slidenum">
              <a:rPr lang="en-US" altLang="ja-JP" sz="1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r">
                <a:defRPr/>
              </a:pPr>
              <a:t>1</a:t>
            </a:fld>
            <a:endParaRPr lang="en-US" altLang="ja-JP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20"/>
          <p:cNvSpPr>
            <a:spLocks noChangeArrowheads="1"/>
          </p:cNvSpPr>
          <p:nvPr/>
        </p:nvSpPr>
        <p:spPr bwMode="auto">
          <a:xfrm>
            <a:off x="323850" y="333375"/>
            <a:ext cx="8567738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Contents</a:t>
            </a:r>
            <a:endParaRPr lang="ja-JP" altLang="en-US" sz="2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24075" y="1095375"/>
            <a:ext cx="6754813" cy="5229225"/>
          </a:xfrm>
        </p:spPr>
        <p:txBody>
          <a:bodyPr tIns="36000">
            <a:spAutoFit/>
          </a:bodyPr>
          <a:lstStyle/>
          <a:p>
            <a:pPr marL="533400" indent="-533400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FontTx/>
              <a:buNone/>
              <a:defRPr/>
            </a:pPr>
            <a:r>
              <a:rPr lang="en-US" altLang="ja-JP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1	Project Features</a:t>
            </a:r>
          </a:p>
          <a:p>
            <a:pPr marL="533400" indent="-533400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FontTx/>
              <a:buNone/>
              <a:defRPr/>
            </a:pPr>
            <a:r>
              <a:rPr lang="en-US" altLang="ja-JP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	1.1    Chronicle</a:t>
            </a:r>
          </a:p>
          <a:p>
            <a:pPr marL="533400" indent="-533400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FontTx/>
              <a:buNone/>
              <a:defRPr/>
            </a:pPr>
            <a:r>
              <a:rPr lang="en-US" altLang="ja-JP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	1.2    Location</a:t>
            </a:r>
          </a:p>
          <a:p>
            <a:pPr marL="533400" indent="-533400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FontTx/>
              <a:buNone/>
              <a:defRPr/>
            </a:pPr>
            <a:r>
              <a:rPr lang="en-US" altLang="ja-JP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	1.3    Objective</a:t>
            </a:r>
          </a:p>
          <a:p>
            <a:pPr marL="533400" indent="-533400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FontTx/>
              <a:buNone/>
              <a:defRPr/>
            </a:pPr>
            <a:r>
              <a:rPr lang="en-US" altLang="ja-JP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	1.4    Site Conditions</a:t>
            </a:r>
          </a:p>
          <a:p>
            <a:pPr marL="533400" indent="-533400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FontTx/>
              <a:buNone/>
              <a:defRPr/>
            </a:pPr>
            <a:r>
              <a:rPr lang="en-US" altLang="ja-JP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	1.5    Implementation Plan</a:t>
            </a:r>
          </a:p>
          <a:p>
            <a:pPr marL="533400" indent="-533400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FontTx/>
              <a:buNone/>
              <a:defRPr/>
            </a:pPr>
            <a:r>
              <a:rPr lang="en-US" altLang="ja-JP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2	Summary of Consulting Services (the Services)</a:t>
            </a:r>
          </a:p>
          <a:p>
            <a:pPr marL="533400" indent="-533400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FontTx/>
              <a:buNone/>
              <a:defRPr/>
            </a:pPr>
            <a:r>
              <a:rPr lang="en-US" altLang="ja-JP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	2.1    Work Items</a:t>
            </a:r>
          </a:p>
          <a:p>
            <a:pPr marL="533400" indent="-533400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FontTx/>
              <a:buNone/>
              <a:defRPr/>
            </a:pPr>
            <a:r>
              <a:rPr lang="en-US" altLang="ja-JP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	2.2    Work Schedule</a:t>
            </a:r>
          </a:p>
          <a:p>
            <a:pPr marL="533400" indent="-533400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FontTx/>
              <a:buNone/>
              <a:defRPr/>
            </a:pPr>
            <a:r>
              <a:rPr lang="en-US" altLang="ja-JP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	2.3    Correspondence Rule</a:t>
            </a:r>
          </a:p>
          <a:p>
            <a:pPr marL="533400" indent="-533400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FontTx/>
              <a:buNone/>
              <a:defRPr/>
            </a:pPr>
            <a:r>
              <a:rPr lang="en-US" altLang="ja-JP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	2.4    Organization Structure</a:t>
            </a:r>
          </a:p>
          <a:p>
            <a:pPr marL="533400" indent="-533400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FontTx/>
              <a:buNone/>
              <a:defRPr/>
            </a:pPr>
            <a:r>
              <a:rPr lang="en-US" altLang="ja-JP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	2.5    Office Arrangement</a:t>
            </a:r>
          </a:p>
          <a:p>
            <a:pPr marL="533400" indent="-533400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FontTx/>
              <a:buNone/>
              <a:defRPr/>
            </a:pPr>
            <a:r>
              <a:rPr lang="en-US" altLang="ja-JP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3	Requests to Other Stakeholders</a:t>
            </a:r>
          </a:p>
          <a:p>
            <a:pPr marL="533400" indent="-533400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FontTx/>
              <a:buNone/>
              <a:defRPr/>
            </a:pPr>
            <a:r>
              <a:rPr lang="en-US" altLang="ja-JP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4	Meeting Agenda</a:t>
            </a:r>
          </a:p>
        </p:txBody>
      </p:sp>
      <p:sp>
        <p:nvSpPr>
          <p:cNvPr id="6" name="スライド番号プレースホルダ 6"/>
          <p:cNvSpPr txBox="1">
            <a:spLocks/>
          </p:cNvSpPr>
          <p:nvPr/>
        </p:nvSpPr>
        <p:spPr>
          <a:xfrm>
            <a:off x="6757988" y="6524625"/>
            <a:ext cx="2133600" cy="268288"/>
          </a:xfrm>
          <a:prstGeom prst="rect">
            <a:avLst/>
          </a:prstGeom>
          <a:noFill/>
        </p:spPr>
        <p:txBody>
          <a:bodyPr/>
          <a:lstStyle/>
          <a:p>
            <a:pPr algn="r">
              <a:defRPr/>
            </a:pPr>
            <a:fld id="{821CBB12-51F9-46B0-B45C-F0875B57AFD0}" type="slidenum">
              <a:rPr lang="en-US" altLang="ja-JP" sz="1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r">
                <a:defRPr/>
              </a:pPr>
              <a:t>2</a:t>
            </a:fld>
            <a:endParaRPr lang="en-US" altLang="ja-JP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0"/>
          <p:cNvSpPr>
            <a:spLocks noChangeArrowheads="1"/>
          </p:cNvSpPr>
          <p:nvPr/>
        </p:nvSpPr>
        <p:spPr bwMode="auto">
          <a:xfrm>
            <a:off x="323850" y="333375"/>
            <a:ext cx="8567738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1   Project Features</a:t>
            </a:r>
            <a:endParaRPr lang="ja-JP" altLang="en-US" sz="2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auto">
          <a:xfrm>
            <a:off x="323850" y="836613"/>
            <a:ext cx="8567738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1.1   Chronicle</a:t>
            </a:r>
            <a:endParaRPr lang="ja-JP" altLang="en-US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5124" name="Rectangle 20"/>
          <p:cNvSpPr>
            <a:spLocks noChangeArrowheads="1"/>
          </p:cNvSpPr>
          <p:nvPr/>
        </p:nvSpPr>
        <p:spPr bwMode="auto">
          <a:xfrm>
            <a:off x="315913" y="1412875"/>
            <a:ext cx="8570912" cy="252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ts val="600"/>
              </a:spcBef>
              <a:spcAft>
                <a:spcPts val="600"/>
              </a:spcAft>
            </a:pPr>
            <a:r>
              <a:rPr lang="en-US" altLang="ja-JP">
                <a:solidFill>
                  <a:schemeClr val="tx2"/>
                </a:solidFill>
                <a:latin typeface="Calibri" pitchFamily="34" charset="0"/>
                <a:ea typeface="HGｺﾞｼｯｸM" pitchFamily="49" charset="-128"/>
              </a:rPr>
              <a:t>•	Hanoi Ring Road No. 3 Construction Program has implemented incrementally since 1998 in consideration of urgency of each section as stated in Correspondence No. 945/CP-KTN issued by the Prime Minister dated 13th August, 1998.</a:t>
            </a: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</a:pPr>
            <a:r>
              <a:rPr lang="en-US" altLang="ja-JP">
                <a:solidFill>
                  <a:schemeClr val="tx2"/>
                </a:solidFill>
                <a:latin typeface="Calibri" pitchFamily="34" charset="0"/>
                <a:ea typeface="HGｺﾞｼｯｸM" pitchFamily="49" charset="-128"/>
              </a:rPr>
              <a:t>•	F/S on the Project section (Mai Dich - South Thang Long section) was approved by MOT in </a:t>
            </a:r>
            <a:r>
              <a:rPr lang="en-US" altLang="ja-JP">
                <a:latin typeface="Calibri" pitchFamily="34" charset="0"/>
              </a:rPr>
              <a:t>Decision No. 2660/QD-BGTVT </a:t>
            </a:r>
            <a:r>
              <a:rPr lang="en-US" altLang="ja-JP">
                <a:solidFill>
                  <a:schemeClr val="tx2"/>
                </a:solidFill>
                <a:latin typeface="Calibri" pitchFamily="34" charset="0"/>
                <a:ea typeface="HGｺﾞｼｯｸM" pitchFamily="49" charset="-128"/>
              </a:rPr>
              <a:t>dated 3rd September, 2013.</a:t>
            </a: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</a:pPr>
            <a:r>
              <a:rPr lang="en-US" altLang="ja-JP">
                <a:solidFill>
                  <a:schemeClr val="tx2"/>
                </a:solidFill>
                <a:latin typeface="Calibri" pitchFamily="34" charset="0"/>
                <a:ea typeface="HGｺﾞｼｯｸM" pitchFamily="49" charset="-128"/>
              </a:rPr>
              <a:t>•	JICA Loan Agreement (No. VN13-P2) was signed on 24th December, 2013.</a:t>
            </a: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</a:pPr>
            <a:endParaRPr lang="en-US" altLang="ja-JP">
              <a:solidFill>
                <a:schemeClr val="tx2"/>
              </a:solidFill>
              <a:latin typeface="Calibri" pitchFamily="34" charset="0"/>
              <a:ea typeface="HGｺﾞｼｯｸM" pitchFamily="49" charset="-128"/>
            </a:endParaRP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  <a:buFontTx/>
              <a:buAutoNum type="arabicParenBoth" startAt="5"/>
            </a:pPr>
            <a:endParaRPr lang="ja-JP" altLang="en-US">
              <a:solidFill>
                <a:schemeClr val="tx2"/>
              </a:solidFill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7" name="スライド番号プレースホルダ 6"/>
          <p:cNvSpPr txBox="1">
            <a:spLocks/>
          </p:cNvSpPr>
          <p:nvPr/>
        </p:nvSpPr>
        <p:spPr>
          <a:xfrm>
            <a:off x="6757988" y="6524625"/>
            <a:ext cx="2133600" cy="268288"/>
          </a:xfrm>
          <a:prstGeom prst="rect">
            <a:avLst/>
          </a:prstGeom>
          <a:noFill/>
        </p:spPr>
        <p:txBody>
          <a:bodyPr/>
          <a:lstStyle/>
          <a:p>
            <a:pPr algn="r">
              <a:defRPr/>
            </a:pPr>
            <a:fld id="{90F03D45-8323-46E0-B38C-79B93F928007}" type="slidenum">
              <a:rPr lang="en-US" altLang="ja-JP" sz="1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r">
                <a:defRPr/>
              </a:pPr>
              <a:t>3</a:t>
            </a:fld>
            <a:endParaRPr lang="en-US" altLang="ja-JP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98650" y="7450138"/>
            <a:ext cx="1457325" cy="157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テキスト ボックス 20"/>
          <p:cNvSpPr txBox="1">
            <a:spLocks noChangeArrowheads="1"/>
          </p:cNvSpPr>
          <p:nvPr/>
        </p:nvSpPr>
        <p:spPr bwMode="auto">
          <a:xfrm>
            <a:off x="3892550" y="4819650"/>
            <a:ext cx="1728788" cy="576263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altLang="ja-JP" sz="1200" b="1">
                <a:solidFill>
                  <a:srgbClr val="FF0000"/>
                </a:solidFill>
              </a:rPr>
              <a:t>Beginning Point</a:t>
            </a:r>
          </a:p>
          <a:p>
            <a:r>
              <a:rPr lang="en-US" altLang="ja-JP" sz="1200" b="1">
                <a:solidFill>
                  <a:srgbClr val="FF0000"/>
                </a:solidFill>
              </a:rPr>
              <a:t>(KM0+130)</a:t>
            </a:r>
            <a:endParaRPr lang="ja-JP" altLang="en-US" sz="1200" b="1">
              <a:solidFill>
                <a:srgbClr val="FF0000"/>
              </a:solidFill>
            </a:endParaRPr>
          </a:p>
        </p:txBody>
      </p:sp>
      <p:sp>
        <p:nvSpPr>
          <p:cNvPr id="6148" name="テキスト ボックス 21"/>
          <p:cNvSpPr txBox="1">
            <a:spLocks noChangeArrowheads="1"/>
          </p:cNvSpPr>
          <p:nvPr/>
        </p:nvSpPr>
        <p:spPr bwMode="auto">
          <a:xfrm>
            <a:off x="3892550" y="5680075"/>
            <a:ext cx="1727200" cy="720725"/>
          </a:xfrm>
          <a:prstGeom prst="rect">
            <a:avLst/>
          </a:prstGeom>
          <a:noFill/>
          <a:ln w="19050">
            <a:solidFill>
              <a:schemeClr val="tx1"/>
            </a:solidFill>
            <a:prstDash val="sysDash"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altLang="ja-JP" sz="1200"/>
              <a:t>Mai Dich IC</a:t>
            </a:r>
          </a:p>
          <a:p>
            <a:r>
              <a:rPr lang="en-US" altLang="ja-JP" sz="1200"/>
              <a:t>(Existing)</a:t>
            </a:r>
          </a:p>
          <a:p>
            <a:r>
              <a:rPr lang="en-US" altLang="ja-JP" sz="1200"/>
              <a:t>(KM0+000)</a:t>
            </a:r>
            <a:endParaRPr lang="ja-JP" altLang="en-US" sz="1200"/>
          </a:p>
        </p:txBody>
      </p:sp>
      <p:sp>
        <p:nvSpPr>
          <p:cNvPr id="7176" name="テキスト ボックス 22"/>
          <p:cNvSpPr txBox="1">
            <a:spLocks noChangeArrowheads="1"/>
          </p:cNvSpPr>
          <p:nvPr/>
        </p:nvSpPr>
        <p:spPr bwMode="auto">
          <a:xfrm>
            <a:off x="3889375" y="3817938"/>
            <a:ext cx="1727200" cy="719137"/>
          </a:xfrm>
          <a:prstGeom prst="rect">
            <a:avLst/>
          </a:prstGeom>
          <a:noFill/>
          <a:ln w="19050">
            <a:solidFill>
              <a:schemeClr val="bg1">
                <a:lumMod val="50000"/>
              </a:schemeClr>
            </a:solidFill>
            <a:prstDash val="sysDash"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altLang="ja-JP" sz="1200" dirty="0">
                <a:solidFill>
                  <a:schemeClr val="bg1">
                    <a:lumMod val="50000"/>
                  </a:schemeClr>
                </a:solidFill>
              </a:rPr>
              <a:t>Hoang Quoc Viet IC</a:t>
            </a:r>
          </a:p>
          <a:p>
            <a:pPr>
              <a:defRPr/>
            </a:pPr>
            <a:r>
              <a:rPr lang="en-US" altLang="ja-JP" sz="1200" dirty="0">
                <a:solidFill>
                  <a:schemeClr val="bg1">
                    <a:lumMod val="50000"/>
                  </a:schemeClr>
                </a:solidFill>
              </a:rPr>
              <a:t>(Stage2 (Future))</a:t>
            </a:r>
          </a:p>
          <a:p>
            <a:pPr>
              <a:defRPr/>
            </a:pPr>
            <a:r>
              <a:rPr lang="en-US" altLang="ja-JP" sz="1200" dirty="0">
                <a:solidFill>
                  <a:schemeClr val="bg1">
                    <a:lumMod val="50000"/>
                  </a:schemeClr>
                </a:solidFill>
              </a:rPr>
              <a:t>(KM1+057)</a:t>
            </a:r>
            <a:endParaRPr lang="ja-JP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177" name="テキスト ボックス 23"/>
          <p:cNvSpPr txBox="1">
            <a:spLocks noChangeArrowheads="1"/>
          </p:cNvSpPr>
          <p:nvPr/>
        </p:nvSpPr>
        <p:spPr bwMode="auto">
          <a:xfrm>
            <a:off x="3889375" y="2825750"/>
            <a:ext cx="1727200" cy="720725"/>
          </a:xfrm>
          <a:prstGeom prst="rect">
            <a:avLst/>
          </a:prstGeom>
          <a:noFill/>
          <a:ln w="19050">
            <a:solidFill>
              <a:schemeClr val="bg1">
                <a:lumMod val="50000"/>
              </a:schemeClr>
            </a:solidFill>
            <a:prstDash val="sysDash"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altLang="ja-JP" sz="1200" dirty="0">
                <a:solidFill>
                  <a:schemeClr val="bg1">
                    <a:lumMod val="50000"/>
                  </a:schemeClr>
                </a:solidFill>
              </a:rPr>
              <a:t>Co Nhue IC</a:t>
            </a:r>
          </a:p>
          <a:p>
            <a:pPr>
              <a:defRPr/>
            </a:pPr>
            <a:r>
              <a:rPr lang="en-US" altLang="ja-JP" sz="1200" dirty="0">
                <a:solidFill>
                  <a:schemeClr val="bg1">
                    <a:lumMod val="50000"/>
                  </a:schemeClr>
                </a:solidFill>
              </a:rPr>
              <a:t>(Stage 2 (Future))</a:t>
            </a:r>
          </a:p>
          <a:p>
            <a:pPr>
              <a:defRPr/>
            </a:pPr>
            <a:r>
              <a:rPr lang="en-US" altLang="ja-JP" sz="1200" dirty="0">
                <a:solidFill>
                  <a:schemeClr val="bg1">
                    <a:lumMod val="50000"/>
                  </a:schemeClr>
                </a:solidFill>
              </a:rPr>
              <a:t>(KM2+916)</a:t>
            </a:r>
            <a:endParaRPr lang="ja-JP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151" name="テキスト ボックス 24"/>
          <p:cNvSpPr txBox="1">
            <a:spLocks noChangeArrowheads="1"/>
          </p:cNvSpPr>
          <p:nvPr/>
        </p:nvSpPr>
        <p:spPr bwMode="auto">
          <a:xfrm>
            <a:off x="3889375" y="2017713"/>
            <a:ext cx="1727200" cy="539750"/>
          </a:xfrm>
          <a:prstGeom prst="rect">
            <a:avLst/>
          </a:prstGeom>
          <a:noFill/>
          <a:ln w="19050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ja-JP" sz="1200">
                <a:solidFill>
                  <a:srgbClr val="0033CC"/>
                </a:solidFill>
              </a:rPr>
              <a:t>South Thang Long IC</a:t>
            </a:r>
          </a:p>
          <a:p>
            <a:r>
              <a:rPr lang="en-US" altLang="ja-JP" sz="1200">
                <a:solidFill>
                  <a:srgbClr val="0033CC"/>
                </a:solidFill>
              </a:rPr>
              <a:t>(Km5+073)</a:t>
            </a:r>
            <a:endParaRPr lang="ja-JP" altLang="en-US" sz="1200">
              <a:solidFill>
                <a:srgbClr val="0033CC"/>
              </a:solidFill>
            </a:endParaRPr>
          </a:p>
        </p:txBody>
      </p:sp>
      <p:sp>
        <p:nvSpPr>
          <p:cNvPr id="6152" name="テキスト ボックス 25"/>
          <p:cNvSpPr txBox="1">
            <a:spLocks noChangeArrowheads="1"/>
          </p:cNvSpPr>
          <p:nvPr/>
        </p:nvSpPr>
        <p:spPr bwMode="auto">
          <a:xfrm>
            <a:off x="3894138" y="1185863"/>
            <a:ext cx="1728787" cy="53975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ja-JP" sz="1200" b="1">
                <a:solidFill>
                  <a:srgbClr val="FF0000"/>
                </a:solidFill>
              </a:rPr>
              <a:t>Ending Point</a:t>
            </a:r>
          </a:p>
          <a:p>
            <a:r>
              <a:rPr lang="en-US" altLang="ja-JP" sz="1200" b="1">
                <a:solidFill>
                  <a:srgbClr val="FF0000"/>
                </a:solidFill>
              </a:rPr>
              <a:t>(KM5+493.7)</a:t>
            </a:r>
            <a:endParaRPr lang="ja-JP" altLang="en-US" sz="1200" b="1">
              <a:solidFill>
                <a:srgbClr val="FF0000"/>
              </a:solidFill>
            </a:endParaRPr>
          </a:p>
        </p:txBody>
      </p:sp>
      <p:sp>
        <p:nvSpPr>
          <p:cNvPr id="6153" name="テキスト ボックス 24"/>
          <p:cNvSpPr txBox="1">
            <a:spLocks noChangeArrowheads="1"/>
          </p:cNvSpPr>
          <p:nvPr/>
        </p:nvSpPr>
        <p:spPr bwMode="auto">
          <a:xfrm>
            <a:off x="5756275" y="4356100"/>
            <a:ext cx="900113" cy="104457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ja-JP" sz="1200"/>
              <a:t>Cau Giay</a:t>
            </a:r>
          </a:p>
          <a:p>
            <a:r>
              <a:rPr lang="en-US" altLang="ja-JP" sz="1200"/>
              <a:t>District</a:t>
            </a:r>
            <a:endParaRPr lang="ja-JP" altLang="en-US" sz="1200"/>
          </a:p>
        </p:txBody>
      </p:sp>
      <p:sp>
        <p:nvSpPr>
          <p:cNvPr id="6154" name="テキスト ボックス 24"/>
          <p:cNvSpPr txBox="1">
            <a:spLocks noChangeArrowheads="1"/>
          </p:cNvSpPr>
          <p:nvPr/>
        </p:nvSpPr>
        <p:spPr bwMode="auto">
          <a:xfrm>
            <a:off x="5756275" y="1189038"/>
            <a:ext cx="900113" cy="30416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ja-JP" sz="1200"/>
              <a:t>Tu Liem</a:t>
            </a:r>
          </a:p>
          <a:p>
            <a:r>
              <a:rPr lang="en-US" altLang="ja-JP" sz="1200"/>
              <a:t>District</a:t>
            </a:r>
            <a:endParaRPr lang="ja-JP" altLang="en-US" sz="1200"/>
          </a:p>
        </p:txBody>
      </p:sp>
      <p:sp>
        <p:nvSpPr>
          <p:cNvPr id="6155" name="テキスト ボックス 24"/>
          <p:cNvSpPr txBox="1">
            <a:spLocks noChangeArrowheads="1"/>
          </p:cNvSpPr>
          <p:nvPr/>
        </p:nvSpPr>
        <p:spPr bwMode="auto">
          <a:xfrm>
            <a:off x="6792913" y="3832225"/>
            <a:ext cx="2089150" cy="1573213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altLang="ja-JP" sz="1200"/>
              <a:t>Package 1</a:t>
            </a:r>
          </a:p>
          <a:p>
            <a:r>
              <a:rPr lang="en-US" altLang="ja-JP" sz="1200"/>
              <a:t>(KM0+130 - KM2+182)</a:t>
            </a:r>
          </a:p>
          <a:p>
            <a:r>
              <a:rPr lang="en-US" altLang="ja-JP" sz="1200"/>
              <a:t>(L = 2,052m)</a:t>
            </a:r>
          </a:p>
        </p:txBody>
      </p:sp>
      <p:sp>
        <p:nvSpPr>
          <p:cNvPr id="6156" name="テキスト ボックス 24"/>
          <p:cNvSpPr txBox="1">
            <a:spLocks noChangeArrowheads="1"/>
          </p:cNvSpPr>
          <p:nvPr/>
        </p:nvSpPr>
        <p:spPr bwMode="auto">
          <a:xfrm>
            <a:off x="6784975" y="1189038"/>
            <a:ext cx="2087563" cy="2519362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altLang="ja-JP" sz="1200"/>
              <a:t>Package 2</a:t>
            </a:r>
          </a:p>
          <a:p>
            <a:r>
              <a:rPr lang="en-US" altLang="ja-JP" sz="1200"/>
              <a:t>(KM2+182 - KM5+493.7)</a:t>
            </a:r>
          </a:p>
          <a:p>
            <a:r>
              <a:rPr lang="en-US" altLang="ja-JP" sz="1200"/>
              <a:t>(L = 3,311.7m)</a:t>
            </a:r>
          </a:p>
        </p:txBody>
      </p:sp>
      <p:pic>
        <p:nvPicPr>
          <p:cNvPr id="6157" name="Picture 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" y="1168400"/>
            <a:ext cx="3490913" cy="5273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6158" name="正方形/長方形 22"/>
          <p:cNvSpPr>
            <a:spLocks noChangeArrowheads="1"/>
          </p:cNvSpPr>
          <p:nvPr/>
        </p:nvSpPr>
        <p:spPr bwMode="auto">
          <a:xfrm>
            <a:off x="322263" y="1187450"/>
            <a:ext cx="3429000" cy="5222875"/>
          </a:xfrm>
          <a:prstGeom prst="rect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6159" name="下矢印 23"/>
          <p:cNvSpPr>
            <a:spLocks noChangeArrowheads="1"/>
          </p:cNvSpPr>
          <p:nvPr/>
        </p:nvSpPr>
        <p:spPr bwMode="auto">
          <a:xfrm rot="10800000">
            <a:off x="4584700" y="4567238"/>
            <a:ext cx="360363" cy="21590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tx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6160" name="下矢印 26"/>
          <p:cNvSpPr>
            <a:spLocks noChangeArrowheads="1"/>
          </p:cNvSpPr>
          <p:nvPr/>
        </p:nvSpPr>
        <p:spPr bwMode="auto">
          <a:xfrm rot="10800000">
            <a:off x="4576763" y="3568700"/>
            <a:ext cx="358775" cy="21590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tx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6161" name="下矢印 27"/>
          <p:cNvSpPr>
            <a:spLocks noChangeArrowheads="1"/>
          </p:cNvSpPr>
          <p:nvPr/>
        </p:nvSpPr>
        <p:spPr bwMode="auto">
          <a:xfrm rot="10800000">
            <a:off x="4576763" y="2578100"/>
            <a:ext cx="358775" cy="21590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tx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6162" name="下矢印 28"/>
          <p:cNvSpPr>
            <a:spLocks noChangeArrowheads="1"/>
          </p:cNvSpPr>
          <p:nvPr/>
        </p:nvSpPr>
        <p:spPr bwMode="auto">
          <a:xfrm rot="10800000">
            <a:off x="4576763" y="1765300"/>
            <a:ext cx="358775" cy="21590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tx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30" name="Rectangle 20"/>
          <p:cNvSpPr>
            <a:spLocks noChangeArrowheads="1"/>
          </p:cNvSpPr>
          <p:nvPr/>
        </p:nvSpPr>
        <p:spPr bwMode="auto">
          <a:xfrm>
            <a:off x="323850" y="836613"/>
            <a:ext cx="8567738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1.2   Location</a:t>
            </a:r>
            <a:endParaRPr lang="ja-JP" altLang="en-US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32" name="Rectangle 20"/>
          <p:cNvSpPr>
            <a:spLocks noChangeArrowheads="1"/>
          </p:cNvSpPr>
          <p:nvPr/>
        </p:nvSpPr>
        <p:spPr bwMode="auto">
          <a:xfrm>
            <a:off x="323850" y="333375"/>
            <a:ext cx="8567738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1   Project Features</a:t>
            </a:r>
            <a:endParaRPr lang="ja-JP" altLang="en-US" sz="2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22" name="スライド番号プレースホルダ 6"/>
          <p:cNvSpPr txBox="1">
            <a:spLocks/>
          </p:cNvSpPr>
          <p:nvPr/>
        </p:nvSpPr>
        <p:spPr>
          <a:xfrm>
            <a:off x="6757988" y="6524625"/>
            <a:ext cx="2133600" cy="268288"/>
          </a:xfrm>
          <a:prstGeom prst="rect">
            <a:avLst/>
          </a:prstGeom>
          <a:noFill/>
        </p:spPr>
        <p:txBody>
          <a:bodyPr/>
          <a:lstStyle/>
          <a:p>
            <a:pPr algn="r">
              <a:defRPr/>
            </a:pPr>
            <a:fld id="{838F4D67-402E-4B51-AE4E-5498B645A92D}" type="slidenum">
              <a:rPr lang="en-US" altLang="ja-JP" sz="1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r">
                <a:defRPr/>
              </a:pPr>
              <a:t>4</a:t>
            </a:fld>
            <a:endParaRPr lang="en-US" altLang="ja-JP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0"/>
          <p:cNvSpPr>
            <a:spLocks noChangeArrowheads="1"/>
          </p:cNvSpPr>
          <p:nvPr/>
        </p:nvSpPr>
        <p:spPr bwMode="auto">
          <a:xfrm>
            <a:off x="323850" y="333375"/>
            <a:ext cx="8567738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1   Project Features</a:t>
            </a:r>
            <a:endParaRPr lang="ja-JP" altLang="en-US" sz="2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7" name="Rectangle 20"/>
          <p:cNvSpPr>
            <a:spLocks noChangeArrowheads="1"/>
          </p:cNvSpPr>
          <p:nvPr/>
        </p:nvSpPr>
        <p:spPr bwMode="auto">
          <a:xfrm>
            <a:off x="323850" y="836613"/>
            <a:ext cx="8567738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1.3   Objective</a:t>
            </a:r>
            <a:endParaRPr lang="ja-JP" altLang="en-US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323850" y="1125538"/>
            <a:ext cx="8569325" cy="256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36000">
            <a:spAutoFit/>
          </a:bodyPr>
          <a:lstStyle/>
          <a:p>
            <a:pPr marL="533400" indent="-533400" algn="l">
              <a:lnSpc>
                <a:spcPct val="120000"/>
              </a:lnSpc>
              <a:spcBef>
                <a:spcPts val="100"/>
              </a:spcBef>
              <a:spcAft>
                <a:spcPts val="100"/>
              </a:spcAft>
              <a:buClr>
                <a:schemeClr val="accent2"/>
              </a:buClr>
              <a:defRPr/>
            </a:pPr>
            <a:r>
              <a:rPr lang="en-US" altLang="ja-JP" b="1" u="sng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+mn-ea"/>
              </a:rPr>
              <a:t>Overall Goal (HRR3 Construction Program)</a:t>
            </a:r>
          </a:p>
          <a:p>
            <a:pPr marL="533400" indent="-533400" algn="l">
              <a:lnSpc>
                <a:spcPct val="120000"/>
              </a:lnSpc>
              <a:spcBef>
                <a:spcPts val="100"/>
              </a:spcBef>
              <a:spcAft>
                <a:spcPts val="100"/>
              </a:spcAft>
              <a:buClr>
                <a:schemeClr val="accent2"/>
              </a:buClr>
              <a:defRPr/>
            </a:pPr>
            <a:r>
              <a:rPr lang="en-US" altLang="ja-JP" dirty="0">
                <a:solidFill>
                  <a:srgbClr val="000000"/>
                </a:solidFill>
                <a:latin typeface="Calibri" pitchFamily="34" charset="0"/>
                <a:cs typeface="Arial" pitchFamily="34" charset="0"/>
              </a:rPr>
              <a:t>Reduce the numbers of vehicle passing  through the city and to smoothen the </a:t>
            </a:r>
          </a:p>
          <a:p>
            <a:pPr marL="533400" indent="-533400" algn="l">
              <a:lnSpc>
                <a:spcPct val="120000"/>
              </a:lnSpc>
              <a:spcBef>
                <a:spcPts val="100"/>
              </a:spcBef>
              <a:spcAft>
                <a:spcPts val="100"/>
              </a:spcAft>
              <a:buClr>
                <a:schemeClr val="accent2"/>
              </a:buClr>
              <a:defRPr/>
            </a:pPr>
            <a:r>
              <a:rPr lang="en-US" altLang="ja-JP" dirty="0">
                <a:solidFill>
                  <a:srgbClr val="000000"/>
                </a:solidFill>
                <a:latin typeface="Calibri" pitchFamily="34" charset="0"/>
                <a:cs typeface="Arial" pitchFamily="34" charset="0"/>
              </a:rPr>
              <a:t>transportation inside the city.</a:t>
            </a:r>
            <a:endParaRPr lang="en-US" altLang="ja-JP" kern="0" dirty="0">
              <a:latin typeface="Calibri" pitchFamily="34" charset="0"/>
              <a:ea typeface="+mn-ea"/>
            </a:endParaRPr>
          </a:p>
          <a:p>
            <a:pPr marL="533400" indent="-533400" algn="l">
              <a:lnSpc>
                <a:spcPct val="120000"/>
              </a:lnSpc>
              <a:spcBef>
                <a:spcPts val="100"/>
              </a:spcBef>
              <a:spcAft>
                <a:spcPts val="100"/>
              </a:spcAft>
              <a:buClr>
                <a:schemeClr val="accent2"/>
              </a:buClr>
              <a:defRPr/>
            </a:pPr>
            <a:r>
              <a:rPr lang="en-US" altLang="ja-JP" b="1" u="sng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+mn-ea"/>
              </a:rPr>
              <a:t>Project Objective (the Project)</a:t>
            </a:r>
          </a:p>
          <a:p>
            <a:pPr marL="533400" indent="-533400" algn="l">
              <a:lnSpc>
                <a:spcPct val="120000"/>
              </a:lnSpc>
              <a:spcBef>
                <a:spcPts val="100"/>
              </a:spcBef>
              <a:spcAft>
                <a:spcPts val="100"/>
              </a:spcAft>
              <a:buClr>
                <a:schemeClr val="accent2"/>
              </a:buClr>
              <a:defRPr/>
            </a:pPr>
            <a:r>
              <a:rPr lang="en-US" altLang="ja-JP" dirty="0">
                <a:solidFill>
                  <a:srgbClr val="000000"/>
                </a:solidFill>
                <a:latin typeface="Calibri" pitchFamily="34" charset="0"/>
                <a:cs typeface="Arial" pitchFamily="34" charset="0"/>
              </a:rPr>
              <a:t>Respond to the traffic congestions on the existing Pham Van Dong Street and to the</a:t>
            </a:r>
          </a:p>
          <a:p>
            <a:pPr marL="533400" indent="-533400" algn="l">
              <a:lnSpc>
                <a:spcPct val="120000"/>
              </a:lnSpc>
              <a:spcBef>
                <a:spcPts val="100"/>
              </a:spcBef>
              <a:spcAft>
                <a:spcPts val="100"/>
              </a:spcAft>
              <a:buClr>
                <a:schemeClr val="accent2"/>
              </a:buClr>
              <a:defRPr/>
            </a:pPr>
            <a:r>
              <a:rPr lang="en-US" altLang="ja-JP" dirty="0">
                <a:solidFill>
                  <a:srgbClr val="000000"/>
                </a:solidFill>
                <a:latin typeface="Calibri" pitchFamily="34" charset="0"/>
                <a:cs typeface="Arial" pitchFamily="34" charset="0"/>
              </a:rPr>
              <a:t>increasing traffic demand by constructing the Project road thereby contributing to the</a:t>
            </a:r>
          </a:p>
          <a:p>
            <a:pPr marL="533400" indent="-533400" algn="l">
              <a:lnSpc>
                <a:spcPct val="120000"/>
              </a:lnSpc>
              <a:spcBef>
                <a:spcPts val="100"/>
              </a:spcBef>
              <a:spcAft>
                <a:spcPts val="100"/>
              </a:spcAft>
              <a:buClr>
                <a:schemeClr val="accent2"/>
              </a:buClr>
              <a:defRPr/>
            </a:pPr>
            <a:r>
              <a:rPr lang="en-US" altLang="ja-JP" dirty="0">
                <a:solidFill>
                  <a:srgbClr val="000000"/>
                </a:solidFill>
                <a:latin typeface="Calibri" pitchFamily="34" charset="0"/>
                <a:cs typeface="Arial" pitchFamily="34" charset="0"/>
              </a:rPr>
              <a:t>socio-economic development of the area.</a:t>
            </a:r>
            <a:endParaRPr lang="en-US" altLang="ja-JP" dirty="0">
              <a:latin typeface="Calibri" pitchFamily="34" charset="0"/>
            </a:endParaRPr>
          </a:p>
        </p:txBody>
      </p:sp>
      <p:sp>
        <p:nvSpPr>
          <p:cNvPr id="9" name="Rectangle 20"/>
          <p:cNvSpPr>
            <a:spLocks noChangeArrowheads="1"/>
          </p:cNvSpPr>
          <p:nvPr/>
        </p:nvSpPr>
        <p:spPr bwMode="auto">
          <a:xfrm>
            <a:off x="323850" y="3716338"/>
            <a:ext cx="8553450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altLang="ja-JP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Project Operational and Effective Indicators</a:t>
            </a:r>
          </a:p>
          <a:p>
            <a:pPr>
              <a:defRPr/>
            </a:pPr>
            <a:r>
              <a:rPr lang="en-US" altLang="ja-JP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(Mai Dich - South Thang Long Section)</a:t>
            </a:r>
            <a:endParaRPr lang="ja-JP" altLang="en-US" b="1" u="sng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pic>
        <p:nvPicPr>
          <p:cNvPr id="7174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4292600"/>
            <a:ext cx="8604250" cy="17827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0" name="スライド番号プレースホルダ 6"/>
          <p:cNvSpPr txBox="1">
            <a:spLocks/>
          </p:cNvSpPr>
          <p:nvPr/>
        </p:nvSpPr>
        <p:spPr>
          <a:xfrm>
            <a:off x="6757988" y="6524625"/>
            <a:ext cx="2133600" cy="268288"/>
          </a:xfrm>
          <a:prstGeom prst="rect">
            <a:avLst/>
          </a:prstGeom>
          <a:noFill/>
        </p:spPr>
        <p:txBody>
          <a:bodyPr/>
          <a:lstStyle/>
          <a:p>
            <a:pPr algn="r">
              <a:defRPr/>
            </a:pPr>
            <a:fld id="{898D80F8-40FE-42DC-A5BE-6EEE3119D828}" type="slidenum">
              <a:rPr lang="en-US" altLang="ja-JP" sz="1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r">
                <a:defRPr/>
              </a:pPr>
              <a:t>5</a:t>
            </a:fld>
            <a:endParaRPr lang="en-US" altLang="ja-JP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0"/>
          <p:cNvSpPr>
            <a:spLocks noChangeArrowheads="1"/>
          </p:cNvSpPr>
          <p:nvPr/>
        </p:nvSpPr>
        <p:spPr bwMode="auto">
          <a:xfrm>
            <a:off x="323850" y="333375"/>
            <a:ext cx="8567738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1   Project Features</a:t>
            </a:r>
            <a:endParaRPr lang="ja-JP" altLang="en-US" sz="2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5" name="Rectangle 20"/>
          <p:cNvSpPr>
            <a:spLocks noChangeArrowheads="1"/>
          </p:cNvSpPr>
          <p:nvPr/>
        </p:nvSpPr>
        <p:spPr bwMode="auto">
          <a:xfrm>
            <a:off x="323850" y="836613"/>
            <a:ext cx="8567738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1.4   Site Conditions</a:t>
            </a:r>
            <a:endParaRPr lang="ja-JP" altLang="en-US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323850" y="1125538"/>
            <a:ext cx="8569325" cy="251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36000">
            <a:spAutoFit/>
          </a:bodyPr>
          <a:lstStyle/>
          <a:p>
            <a:pPr marL="533400" indent="-533400" algn="l">
              <a:lnSpc>
                <a:spcPct val="120000"/>
              </a:lnSpc>
              <a:spcBef>
                <a:spcPts val="100"/>
              </a:spcBef>
              <a:spcAft>
                <a:spcPts val="100"/>
              </a:spcAft>
              <a:buClr>
                <a:schemeClr val="accent2"/>
              </a:buClr>
              <a:defRPr/>
            </a:pPr>
            <a:r>
              <a:rPr lang="en-US" altLang="ja-JP" b="1" u="sng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+mn-ea"/>
              </a:rPr>
              <a:t>Geographical Features</a:t>
            </a:r>
          </a:p>
          <a:p>
            <a:pPr marL="533400" indent="-533400" algn="l">
              <a:lnSpc>
                <a:spcPct val="120000"/>
              </a:lnSpc>
              <a:spcBef>
                <a:spcPts val="100"/>
              </a:spcBef>
              <a:spcAft>
                <a:spcPts val="100"/>
              </a:spcAft>
              <a:buClr>
                <a:schemeClr val="accent2"/>
              </a:buClr>
              <a:defRPr/>
            </a:pPr>
            <a:r>
              <a:rPr lang="en-US" altLang="ja-JP" dirty="0">
                <a:solidFill>
                  <a:srgbClr val="000000"/>
                </a:solidFill>
                <a:latin typeface="Calibri"/>
                <a:cs typeface="Arial" pitchFamily="34" charset="0"/>
              </a:rPr>
              <a:t>•	</a:t>
            </a:r>
            <a:r>
              <a:rPr lang="en-US" altLang="ja-JP" dirty="0">
                <a:solidFill>
                  <a:srgbClr val="000000"/>
                </a:solidFill>
                <a:latin typeface="Calibri" pitchFamily="34" charset="0"/>
                <a:cs typeface="Arial" pitchFamily="34" charset="0"/>
              </a:rPr>
              <a:t>Project road is planned at the south side of the Red River and is a part of the flat plain in the Red River Delta area with 7m to 10m of elevation.</a:t>
            </a:r>
          </a:p>
          <a:p>
            <a:pPr marL="533400" indent="-533400" algn="l">
              <a:lnSpc>
                <a:spcPct val="120000"/>
              </a:lnSpc>
              <a:spcBef>
                <a:spcPts val="100"/>
              </a:spcBef>
              <a:spcAft>
                <a:spcPts val="100"/>
              </a:spcAft>
              <a:buClr>
                <a:schemeClr val="accent2"/>
              </a:buClr>
              <a:defRPr/>
            </a:pPr>
            <a:r>
              <a:rPr lang="en-US" altLang="ja-JP" b="1" u="sng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+mn-ea"/>
              </a:rPr>
              <a:t>Existing Pham Van Dong Street</a:t>
            </a:r>
          </a:p>
          <a:p>
            <a:pPr marL="533400" indent="-533400" algn="l">
              <a:lnSpc>
                <a:spcPct val="120000"/>
              </a:lnSpc>
              <a:spcBef>
                <a:spcPts val="100"/>
              </a:spcBef>
              <a:spcAft>
                <a:spcPts val="100"/>
              </a:spcAft>
              <a:buClr>
                <a:schemeClr val="accent2"/>
              </a:buClr>
              <a:defRPr/>
            </a:pPr>
            <a:r>
              <a:rPr lang="en-US" altLang="ja-JP" dirty="0">
                <a:solidFill>
                  <a:srgbClr val="000000"/>
                </a:solidFill>
                <a:latin typeface="Calibri"/>
                <a:cs typeface="Arial" pitchFamily="34" charset="0"/>
              </a:rPr>
              <a:t>•	Project road is planned on the </a:t>
            </a:r>
            <a:r>
              <a:rPr lang="en-US" altLang="ja-JP" dirty="0">
                <a:solidFill>
                  <a:srgbClr val="000000"/>
                </a:solidFill>
                <a:latin typeface="Calibri" pitchFamily="34" charset="0"/>
                <a:cs typeface="Arial" pitchFamily="34" charset="0"/>
              </a:rPr>
              <a:t>Existing Pham Van Dong Street which is one of main primary urban road in Hanoi. </a:t>
            </a:r>
          </a:p>
          <a:p>
            <a:pPr marL="533400" indent="-533400" algn="l">
              <a:lnSpc>
                <a:spcPct val="120000"/>
              </a:lnSpc>
              <a:spcBef>
                <a:spcPts val="100"/>
              </a:spcBef>
              <a:spcAft>
                <a:spcPts val="100"/>
              </a:spcAft>
              <a:buClr>
                <a:schemeClr val="accent2"/>
              </a:buClr>
              <a:defRPr/>
            </a:pPr>
            <a:r>
              <a:rPr lang="en-US" altLang="ja-JP" b="1" u="sng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Main Cross Roads and Metro Lines</a:t>
            </a:r>
          </a:p>
        </p:txBody>
      </p:sp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013" y="3592513"/>
            <a:ext cx="8569325" cy="20669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368300" y="5399088"/>
            <a:ext cx="8567738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36000">
            <a:spAutoFit/>
          </a:bodyPr>
          <a:lstStyle/>
          <a:p>
            <a:pPr marL="533400" indent="-533400" algn="l">
              <a:lnSpc>
                <a:spcPct val="120000"/>
              </a:lnSpc>
              <a:spcBef>
                <a:spcPts val="100"/>
              </a:spcBef>
              <a:spcAft>
                <a:spcPts val="100"/>
              </a:spcAft>
              <a:buClr>
                <a:schemeClr val="accent2"/>
              </a:buClr>
              <a:defRPr/>
            </a:pPr>
            <a:r>
              <a:rPr lang="en-US" altLang="ja-JP" b="1" u="sng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+mn-ea"/>
              </a:rPr>
              <a:t>Existing Utilities along the Project Road</a:t>
            </a:r>
          </a:p>
          <a:p>
            <a:pPr marL="533400" indent="-533400" algn="l">
              <a:lnSpc>
                <a:spcPct val="120000"/>
              </a:lnSpc>
              <a:spcBef>
                <a:spcPts val="100"/>
              </a:spcBef>
              <a:spcAft>
                <a:spcPts val="100"/>
              </a:spcAft>
              <a:buClr>
                <a:schemeClr val="accent2"/>
              </a:buClr>
              <a:defRPr/>
            </a:pPr>
            <a:r>
              <a:rPr lang="en-US" altLang="ja-JP" dirty="0">
                <a:solidFill>
                  <a:srgbClr val="000000"/>
                </a:solidFill>
                <a:latin typeface="Calibri"/>
                <a:cs typeface="Arial" pitchFamily="34" charset="0"/>
              </a:rPr>
              <a:t>•	Many utilities exist along or crossing the Project road.</a:t>
            </a:r>
            <a:endParaRPr lang="en-US" altLang="ja-JP" dirty="0">
              <a:solidFill>
                <a:srgbClr val="000000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8" name="スライド番号プレースホルダ 6"/>
          <p:cNvSpPr txBox="1">
            <a:spLocks/>
          </p:cNvSpPr>
          <p:nvPr/>
        </p:nvSpPr>
        <p:spPr>
          <a:xfrm>
            <a:off x="6757988" y="6524625"/>
            <a:ext cx="2133600" cy="268288"/>
          </a:xfrm>
          <a:prstGeom prst="rect">
            <a:avLst/>
          </a:prstGeom>
          <a:noFill/>
        </p:spPr>
        <p:txBody>
          <a:bodyPr/>
          <a:lstStyle/>
          <a:p>
            <a:pPr algn="r">
              <a:defRPr/>
            </a:pPr>
            <a:fld id="{964FAAB2-5324-457A-84EF-59EC545F6AC8}" type="slidenum">
              <a:rPr lang="en-US" altLang="ja-JP" sz="1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r">
                <a:defRPr/>
              </a:pPr>
              <a:t>6</a:t>
            </a:fld>
            <a:endParaRPr lang="en-US" altLang="ja-JP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0"/>
          <p:cNvSpPr>
            <a:spLocks noChangeArrowheads="1"/>
          </p:cNvSpPr>
          <p:nvPr/>
        </p:nvSpPr>
        <p:spPr bwMode="auto">
          <a:xfrm>
            <a:off x="323850" y="333375"/>
            <a:ext cx="8567738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1   Project Features</a:t>
            </a:r>
            <a:endParaRPr lang="ja-JP" altLang="en-US" sz="2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7" name="Rectangle 20"/>
          <p:cNvSpPr>
            <a:spLocks noChangeArrowheads="1"/>
          </p:cNvSpPr>
          <p:nvPr/>
        </p:nvSpPr>
        <p:spPr bwMode="auto">
          <a:xfrm>
            <a:off x="317500" y="831850"/>
            <a:ext cx="8567738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1.5   Implementation Plan</a:t>
            </a:r>
            <a:endParaRPr lang="ja-JP" altLang="en-US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9220" name="Rectangle 4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>
              <a:tabLst>
                <a:tab pos="400050" algn="l"/>
                <a:tab pos="466725" algn="l"/>
              </a:tabLst>
            </a:pPr>
            <a:r>
              <a:rPr lang="en-US" altLang="ja-JP" sz="900">
                <a:cs typeface="Times New Roman" pitchFamily="18" charset="0"/>
              </a:rPr>
              <a:t>Source: Decision No. 2660/QD-BGTVT dated 3rd September, 2013, MOT</a:t>
            </a:r>
            <a:endParaRPr lang="en-US" altLang="ja-JP"/>
          </a:p>
        </p:txBody>
      </p:sp>
      <p:sp>
        <p:nvSpPr>
          <p:cNvPr id="12" name="Rectangle 20"/>
          <p:cNvSpPr>
            <a:spLocks noChangeArrowheads="1"/>
          </p:cNvSpPr>
          <p:nvPr/>
        </p:nvSpPr>
        <p:spPr bwMode="auto">
          <a:xfrm>
            <a:off x="323850" y="1341438"/>
            <a:ext cx="8553450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altLang="ja-JP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Main Features (Project Road)</a:t>
            </a:r>
            <a:endParaRPr lang="ja-JP" altLang="en-US" b="1" u="sng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14" name="Rectangle 20"/>
          <p:cNvSpPr>
            <a:spLocks noChangeArrowheads="1"/>
          </p:cNvSpPr>
          <p:nvPr/>
        </p:nvSpPr>
        <p:spPr bwMode="auto">
          <a:xfrm>
            <a:off x="315913" y="1109663"/>
            <a:ext cx="8567737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(1)   Component (1 of 3)</a:t>
            </a:r>
            <a:endParaRPr lang="ja-JP" altLang="en-US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pic>
        <p:nvPicPr>
          <p:cNvPr id="9223" name="Picture 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1628775"/>
            <a:ext cx="7485062" cy="49037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9" name="スライド番号プレースホルダ 6"/>
          <p:cNvSpPr txBox="1">
            <a:spLocks/>
          </p:cNvSpPr>
          <p:nvPr/>
        </p:nvSpPr>
        <p:spPr>
          <a:xfrm>
            <a:off x="6757988" y="6524625"/>
            <a:ext cx="2133600" cy="268288"/>
          </a:xfrm>
          <a:prstGeom prst="rect">
            <a:avLst/>
          </a:prstGeom>
          <a:noFill/>
        </p:spPr>
        <p:txBody>
          <a:bodyPr/>
          <a:lstStyle/>
          <a:p>
            <a:pPr algn="r">
              <a:defRPr/>
            </a:pPr>
            <a:fld id="{23F8BA5B-06F1-4C2E-A574-4364AD128D5D}" type="slidenum">
              <a:rPr lang="en-US" altLang="ja-JP" sz="1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r">
                <a:defRPr/>
              </a:pPr>
              <a:t>7</a:t>
            </a:fld>
            <a:endParaRPr lang="en-US" altLang="ja-JP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0"/>
          <p:cNvSpPr>
            <a:spLocks noChangeArrowheads="1"/>
          </p:cNvSpPr>
          <p:nvPr/>
        </p:nvSpPr>
        <p:spPr bwMode="auto">
          <a:xfrm>
            <a:off x="323850" y="333375"/>
            <a:ext cx="8567738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1   Project Features</a:t>
            </a:r>
            <a:endParaRPr lang="ja-JP" altLang="en-US" sz="2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10243" name="Rectangle 20"/>
          <p:cNvSpPr>
            <a:spLocks noChangeArrowheads="1"/>
          </p:cNvSpPr>
          <p:nvPr/>
        </p:nvSpPr>
        <p:spPr bwMode="auto">
          <a:xfrm>
            <a:off x="331788" y="1622425"/>
            <a:ext cx="8534400" cy="2635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ja-JP" u="sng">
                <a:solidFill>
                  <a:schemeClr val="tx2"/>
                </a:solidFill>
                <a:latin typeface="Calibri" pitchFamily="34" charset="0"/>
                <a:ea typeface="HGｺﾞｼｯｸM" pitchFamily="49" charset="-128"/>
              </a:rPr>
              <a:t>Plan</a:t>
            </a:r>
            <a:endParaRPr lang="ja-JP" altLang="en-US" u="sng">
              <a:solidFill>
                <a:schemeClr val="tx2"/>
              </a:solidFill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10244" name="Rectangle 20"/>
          <p:cNvSpPr>
            <a:spLocks noChangeArrowheads="1"/>
          </p:cNvSpPr>
          <p:nvPr/>
        </p:nvSpPr>
        <p:spPr bwMode="auto">
          <a:xfrm>
            <a:off x="327025" y="4751388"/>
            <a:ext cx="8540750" cy="2635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altLang="ja-JP" u="sng">
                <a:solidFill>
                  <a:schemeClr val="tx2"/>
                </a:solidFill>
                <a:latin typeface="Calibri" pitchFamily="34" charset="0"/>
                <a:ea typeface="HGｺﾞｼｯｸM" pitchFamily="49" charset="-128"/>
              </a:rPr>
              <a:t>Profile</a:t>
            </a:r>
            <a:endParaRPr lang="ja-JP" altLang="en-US" u="sng">
              <a:solidFill>
                <a:schemeClr val="tx2"/>
              </a:solidFill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10" name="Rectangle 20"/>
          <p:cNvSpPr>
            <a:spLocks noChangeArrowheads="1"/>
          </p:cNvSpPr>
          <p:nvPr/>
        </p:nvSpPr>
        <p:spPr bwMode="auto">
          <a:xfrm>
            <a:off x="317500" y="831850"/>
            <a:ext cx="8567738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1.5   Implementation Plan</a:t>
            </a:r>
            <a:endParaRPr lang="ja-JP" altLang="en-US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11" name="Rectangle 20"/>
          <p:cNvSpPr>
            <a:spLocks noChangeArrowheads="1"/>
          </p:cNvSpPr>
          <p:nvPr/>
        </p:nvSpPr>
        <p:spPr bwMode="auto">
          <a:xfrm>
            <a:off x="323850" y="1341438"/>
            <a:ext cx="8553450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altLang="ja-JP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Plan and Profile</a:t>
            </a:r>
            <a:endParaRPr lang="ja-JP" altLang="en-US" b="1" u="sng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12" name="Rectangle 20"/>
          <p:cNvSpPr>
            <a:spLocks noChangeArrowheads="1"/>
          </p:cNvSpPr>
          <p:nvPr/>
        </p:nvSpPr>
        <p:spPr bwMode="auto">
          <a:xfrm>
            <a:off x="315913" y="1109663"/>
            <a:ext cx="8567737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(1)   Component (2 of 3)</a:t>
            </a:r>
            <a:endParaRPr lang="ja-JP" altLang="en-US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pic>
        <p:nvPicPr>
          <p:cNvPr id="10248" name="図 16"/>
          <p:cNvPicPr>
            <a:picLocks noChangeAspect="1"/>
          </p:cNvPicPr>
          <p:nvPr/>
        </p:nvPicPr>
        <p:blipFill>
          <a:blip r:embed="rId3" cstate="print"/>
          <a:srcRect l="847"/>
          <a:stretch>
            <a:fillRect/>
          </a:stretch>
        </p:blipFill>
        <p:spPr bwMode="auto">
          <a:xfrm>
            <a:off x="317500" y="1881188"/>
            <a:ext cx="8567738" cy="286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9" name="図 17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850" y="5013325"/>
            <a:ext cx="8556625" cy="703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スライド番号プレースホルダ 6"/>
          <p:cNvSpPr txBox="1">
            <a:spLocks/>
          </p:cNvSpPr>
          <p:nvPr/>
        </p:nvSpPr>
        <p:spPr>
          <a:xfrm>
            <a:off x="6757988" y="6524625"/>
            <a:ext cx="2133600" cy="268288"/>
          </a:xfrm>
          <a:prstGeom prst="rect">
            <a:avLst/>
          </a:prstGeom>
          <a:noFill/>
        </p:spPr>
        <p:txBody>
          <a:bodyPr/>
          <a:lstStyle/>
          <a:p>
            <a:pPr algn="r">
              <a:defRPr/>
            </a:pPr>
            <a:fld id="{39917F23-A388-4CDB-A640-9824290BCEDD}" type="slidenum">
              <a:rPr lang="en-US" altLang="ja-JP" sz="1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r">
                <a:defRPr/>
              </a:pPr>
              <a:t>8</a:t>
            </a:fld>
            <a:endParaRPr lang="en-US" altLang="ja-JP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0"/>
          <p:cNvSpPr>
            <a:spLocks noChangeArrowheads="1"/>
          </p:cNvSpPr>
          <p:nvPr/>
        </p:nvSpPr>
        <p:spPr bwMode="auto">
          <a:xfrm>
            <a:off x="323850" y="333375"/>
            <a:ext cx="8567738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1   Project Features</a:t>
            </a:r>
            <a:endParaRPr lang="ja-JP" altLang="en-US" sz="2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5" name="Rectangle 20"/>
          <p:cNvSpPr>
            <a:spLocks noChangeArrowheads="1"/>
          </p:cNvSpPr>
          <p:nvPr/>
        </p:nvSpPr>
        <p:spPr bwMode="auto">
          <a:xfrm>
            <a:off x="323850" y="836613"/>
            <a:ext cx="8567738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1.5   Implementation Plan</a:t>
            </a:r>
            <a:endParaRPr lang="ja-JP" altLang="en-US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9" name="Rectangle 20"/>
          <p:cNvSpPr>
            <a:spLocks noChangeArrowheads="1"/>
          </p:cNvSpPr>
          <p:nvPr/>
        </p:nvSpPr>
        <p:spPr bwMode="auto">
          <a:xfrm>
            <a:off x="323850" y="1125538"/>
            <a:ext cx="8567738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(1)   Component (3 of 3)</a:t>
            </a:r>
            <a:endParaRPr lang="ja-JP" altLang="en-US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11" name="Rectangle 20"/>
          <p:cNvSpPr>
            <a:spLocks noChangeArrowheads="1"/>
          </p:cNvSpPr>
          <p:nvPr/>
        </p:nvSpPr>
        <p:spPr bwMode="auto">
          <a:xfrm>
            <a:off x="323850" y="1341438"/>
            <a:ext cx="8553450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altLang="ja-JP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Typical Cross Sections</a:t>
            </a:r>
            <a:endParaRPr lang="ja-JP" altLang="en-US" b="1" u="sng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pic>
        <p:nvPicPr>
          <p:cNvPr id="11270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1628775"/>
            <a:ext cx="8567738" cy="45799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8" name="スライド番号プレースホルダ 6"/>
          <p:cNvSpPr txBox="1">
            <a:spLocks/>
          </p:cNvSpPr>
          <p:nvPr/>
        </p:nvSpPr>
        <p:spPr>
          <a:xfrm>
            <a:off x="6757988" y="6524625"/>
            <a:ext cx="2133600" cy="268288"/>
          </a:xfrm>
          <a:prstGeom prst="rect">
            <a:avLst/>
          </a:prstGeom>
          <a:noFill/>
        </p:spPr>
        <p:txBody>
          <a:bodyPr/>
          <a:lstStyle/>
          <a:p>
            <a:pPr algn="r">
              <a:defRPr/>
            </a:pPr>
            <a:fld id="{0CE95661-BAB5-42C4-A046-43EFBB2A20A5}" type="slidenum">
              <a:rPr lang="en-US" altLang="ja-JP" sz="1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r">
                <a:defRPr/>
              </a:pPr>
              <a:t>9</a:t>
            </a:fld>
            <a:endParaRPr lang="en-US" altLang="ja-JP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tangle 20"/>
          <p:cNvSpPr>
            <a:spLocks noChangeArrowheads="1"/>
          </p:cNvSpPr>
          <p:nvPr/>
        </p:nvSpPr>
        <p:spPr bwMode="auto">
          <a:xfrm>
            <a:off x="323850" y="333375"/>
            <a:ext cx="8567738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1   Project Features</a:t>
            </a:r>
            <a:endParaRPr lang="ja-JP" altLang="en-US" sz="2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5" name="Rectangle 20"/>
          <p:cNvSpPr>
            <a:spLocks noChangeArrowheads="1"/>
          </p:cNvSpPr>
          <p:nvPr/>
        </p:nvSpPr>
        <p:spPr bwMode="auto">
          <a:xfrm>
            <a:off x="323850" y="836613"/>
            <a:ext cx="8567738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1.5   Implementation Plan</a:t>
            </a:r>
            <a:endParaRPr lang="ja-JP" altLang="en-US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7" name="Rectangle 20"/>
          <p:cNvSpPr>
            <a:spLocks noChangeArrowheads="1"/>
          </p:cNvSpPr>
          <p:nvPr/>
        </p:nvSpPr>
        <p:spPr bwMode="auto">
          <a:xfrm>
            <a:off x="323850" y="1125538"/>
            <a:ext cx="8567738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(2)   Stage Construction</a:t>
            </a:r>
            <a:endParaRPr lang="ja-JP" altLang="en-US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8" name="Rectangle 20"/>
          <p:cNvSpPr>
            <a:spLocks noChangeArrowheads="1"/>
          </p:cNvSpPr>
          <p:nvPr/>
        </p:nvSpPr>
        <p:spPr bwMode="auto">
          <a:xfrm>
            <a:off x="323850" y="1341438"/>
            <a:ext cx="8553450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altLang="ja-JP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Stage Construction Plan</a:t>
            </a:r>
            <a:endParaRPr lang="ja-JP" altLang="en-US" b="1" u="sng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pic>
        <p:nvPicPr>
          <p:cNvPr id="12294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1628775"/>
            <a:ext cx="8293100" cy="48990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9" name="スライド番号プレースホルダ 6"/>
          <p:cNvSpPr txBox="1">
            <a:spLocks/>
          </p:cNvSpPr>
          <p:nvPr/>
        </p:nvSpPr>
        <p:spPr>
          <a:xfrm>
            <a:off x="6757988" y="6524625"/>
            <a:ext cx="2133600" cy="268288"/>
          </a:xfrm>
          <a:prstGeom prst="rect">
            <a:avLst/>
          </a:prstGeom>
          <a:noFill/>
        </p:spPr>
        <p:txBody>
          <a:bodyPr/>
          <a:lstStyle/>
          <a:p>
            <a:pPr algn="r">
              <a:defRPr/>
            </a:pPr>
            <a:fld id="{E3612851-D125-4121-AAB7-8C00A2463A29}" type="slidenum">
              <a:rPr lang="en-US" altLang="ja-JP" sz="1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r">
                <a:defRPr/>
              </a:pPr>
              <a:t>10</a:t>
            </a:fld>
            <a:endParaRPr lang="en-US" altLang="ja-JP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tangle 20"/>
          <p:cNvSpPr>
            <a:spLocks noChangeArrowheads="1"/>
          </p:cNvSpPr>
          <p:nvPr/>
        </p:nvSpPr>
        <p:spPr bwMode="auto">
          <a:xfrm>
            <a:off x="323850" y="333375"/>
            <a:ext cx="8567738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1   Project Features</a:t>
            </a:r>
            <a:endParaRPr lang="ja-JP" altLang="en-US" sz="2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5" name="Rectangle 20"/>
          <p:cNvSpPr>
            <a:spLocks noChangeArrowheads="1"/>
          </p:cNvSpPr>
          <p:nvPr/>
        </p:nvSpPr>
        <p:spPr bwMode="auto">
          <a:xfrm>
            <a:off x="323850" y="836613"/>
            <a:ext cx="8567738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1.5   Implementation Plan</a:t>
            </a:r>
            <a:endParaRPr lang="ja-JP" altLang="en-US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7" name="Rectangle 20"/>
          <p:cNvSpPr>
            <a:spLocks noChangeArrowheads="1"/>
          </p:cNvSpPr>
          <p:nvPr/>
        </p:nvSpPr>
        <p:spPr bwMode="auto">
          <a:xfrm>
            <a:off x="323850" y="1125538"/>
            <a:ext cx="8567738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(3)   Construction Plan (1 of 2)</a:t>
            </a:r>
            <a:endParaRPr lang="ja-JP" altLang="en-US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9" name="Rectangle 20"/>
          <p:cNvSpPr>
            <a:spLocks noChangeArrowheads="1"/>
          </p:cNvSpPr>
          <p:nvPr/>
        </p:nvSpPr>
        <p:spPr bwMode="auto">
          <a:xfrm>
            <a:off x="323850" y="1412875"/>
            <a:ext cx="8543925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altLang="ja-JP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Summary of Viaduct Construction Plan</a:t>
            </a:r>
            <a:endParaRPr lang="ja-JP" altLang="en-US" b="1" u="sng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pic>
        <p:nvPicPr>
          <p:cNvPr id="1331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1700213"/>
            <a:ext cx="8712200" cy="4076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8" name="スライド番号プレースホルダ 6"/>
          <p:cNvSpPr txBox="1">
            <a:spLocks/>
          </p:cNvSpPr>
          <p:nvPr/>
        </p:nvSpPr>
        <p:spPr>
          <a:xfrm>
            <a:off x="6757988" y="6524625"/>
            <a:ext cx="2133600" cy="268288"/>
          </a:xfrm>
          <a:prstGeom prst="rect">
            <a:avLst/>
          </a:prstGeom>
          <a:noFill/>
        </p:spPr>
        <p:txBody>
          <a:bodyPr/>
          <a:lstStyle/>
          <a:p>
            <a:pPr algn="r">
              <a:defRPr/>
            </a:pPr>
            <a:fld id="{0209E244-7549-4730-B0CB-3E1CB851ACAA}" type="slidenum">
              <a:rPr lang="en-US" altLang="ja-JP" sz="1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r">
                <a:defRPr/>
              </a:pPr>
              <a:t>11</a:t>
            </a:fld>
            <a:endParaRPr lang="en-US" altLang="ja-JP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tangle 20"/>
          <p:cNvSpPr>
            <a:spLocks noChangeArrowheads="1"/>
          </p:cNvSpPr>
          <p:nvPr/>
        </p:nvSpPr>
        <p:spPr bwMode="auto">
          <a:xfrm>
            <a:off x="323850" y="333375"/>
            <a:ext cx="8567738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1   Project Features</a:t>
            </a:r>
            <a:endParaRPr lang="ja-JP" altLang="en-US" sz="2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5" name="Rectangle 20"/>
          <p:cNvSpPr>
            <a:spLocks noChangeArrowheads="1"/>
          </p:cNvSpPr>
          <p:nvPr/>
        </p:nvSpPr>
        <p:spPr bwMode="auto">
          <a:xfrm>
            <a:off x="323850" y="836613"/>
            <a:ext cx="8567738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1.5   Implementation Plan</a:t>
            </a:r>
            <a:endParaRPr lang="ja-JP" altLang="en-US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7" name="Rectangle 20"/>
          <p:cNvSpPr>
            <a:spLocks noChangeArrowheads="1"/>
          </p:cNvSpPr>
          <p:nvPr/>
        </p:nvSpPr>
        <p:spPr bwMode="auto">
          <a:xfrm>
            <a:off x="323850" y="1125538"/>
            <a:ext cx="8567738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(3)   Construction Plan (2 of 2)</a:t>
            </a:r>
            <a:endParaRPr lang="ja-JP" altLang="en-US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8" name="Rectangle 20"/>
          <p:cNvSpPr>
            <a:spLocks noChangeArrowheads="1"/>
          </p:cNvSpPr>
          <p:nvPr/>
        </p:nvSpPr>
        <p:spPr bwMode="auto">
          <a:xfrm>
            <a:off x="309563" y="1379538"/>
            <a:ext cx="8553450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altLang="ja-JP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Summary of Viaduct Construction Plan</a:t>
            </a:r>
            <a:endParaRPr lang="ja-JP" altLang="en-US" b="1" u="sng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pic>
        <p:nvPicPr>
          <p:cNvPr id="14342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5463" y="1666875"/>
            <a:ext cx="8135937" cy="49180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4343" name="正方形/長方形 8"/>
          <p:cNvSpPr>
            <a:spLocks noChangeArrowheads="1"/>
          </p:cNvSpPr>
          <p:nvPr/>
        </p:nvSpPr>
        <p:spPr bwMode="auto">
          <a:xfrm>
            <a:off x="2990850" y="3667125"/>
            <a:ext cx="1895475" cy="895350"/>
          </a:xfrm>
          <a:prstGeom prst="rect">
            <a:avLst/>
          </a:prstGeom>
          <a:noFill/>
          <a:ln w="25400" algn="ctr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ja-JP" altLang="en-US"/>
          </a:p>
        </p:txBody>
      </p:sp>
      <p:sp>
        <p:nvSpPr>
          <p:cNvPr id="9" name="スライド番号プレースホルダ 6"/>
          <p:cNvSpPr txBox="1">
            <a:spLocks/>
          </p:cNvSpPr>
          <p:nvPr/>
        </p:nvSpPr>
        <p:spPr>
          <a:xfrm>
            <a:off x="6757988" y="6524625"/>
            <a:ext cx="2133600" cy="268288"/>
          </a:xfrm>
          <a:prstGeom prst="rect">
            <a:avLst/>
          </a:prstGeom>
          <a:noFill/>
        </p:spPr>
        <p:txBody>
          <a:bodyPr/>
          <a:lstStyle/>
          <a:p>
            <a:pPr algn="r">
              <a:defRPr/>
            </a:pPr>
            <a:fld id="{4A2EB0BF-44F5-435F-A15F-FBC1769A6B64}" type="slidenum">
              <a:rPr lang="en-US" altLang="ja-JP" sz="1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r">
                <a:defRPr/>
              </a:pPr>
              <a:t>12</a:t>
            </a:fld>
            <a:endParaRPr lang="en-US" altLang="ja-JP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tangle 20"/>
          <p:cNvSpPr>
            <a:spLocks noChangeArrowheads="1"/>
          </p:cNvSpPr>
          <p:nvPr/>
        </p:nvSpPr>
        <p:spPr bwMode="auto">
          <a:xfrm>
            <a:off x="323850" y="333375"/>
            <a:ext cx="8567738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1   Project Features</a:t>
            </a:r>
            <a:endParaRPr lang="ja-JP" altLang="en-US" sz="2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8" name="Rectangle 20"/>
          <p:cNvSpPr>
            <a:spLocks noChangeArrowheads="1"/>
          </p:cNvSpPr>
          <p:nvPr/>
        </p:nvSpPr>
        <p:spPr bwMode="auto">
          <a:xfrm>
            <a:off x="323850" y="836613"/>
            <a:ext cx="8567738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1.5   Implementation Plan</a:t>
            </a:r>
            <a:endParaRPr lang="ja-JP" altLang="en-US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9" name="Rectangle 20"/>
          <p:cNvSpPr>
            <a:spLocks noChangeArrowheads="1"/>
          </p:cNvSpPr>
          <p:nvPr/>
        </p:nvSpPr>
        <p:spPr bwMode="auto">
          <a:xfrm>
            <a:off x="323850" y="1125538"/>
            <a:ext cx="8567738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(4)   Contract Packaging</a:t>
            </a:r>
            <a:endParaRPr lang="ja-JP" altLang="en-US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10" name="Rectangle 20"/>
          <p:cNvSpPr>
            <a:spLocks noChangeArrowheads="1"/>
          </p:cNvSpPr>
          <p:nvPr/>
        </p:nvSpPr>
        <p:spPr bwMode="auto">
          <a:xfrm>
            <a:off x="323850" y="1341438"/>
            <a:ext cx="8553450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altLang="ja-JP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Contract Packaging</a:t>
            </a:r>
            <a:endParaRPr lang="ja-JP" altLang="en-US" b="1" u="sng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pic>
        <p:nvPicPr>
          <p:cNvPr id="15366" name="Picture 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1628775"/>
            <a:ext cx="8748713" cy="15875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1" name="スライド番号プレースホルダ 6"/>
          <p:cNvSpPr txBox="1">
            <a:spLocks/>
          </p:cNvSpPr>
          <p:nvPr/>
        </p:nvSpPr>
        <p:spPr>
          <a:xfrm>
            <a:off x="6757988" y="6524625"/>
            <a:ext cx="2133600" cy="268288"/>
          </a:xfrm>
          <a:prstGeom prst="rect">
            <a:avLst/>
          </a:prstGeom>
          <a:noFill/>
        </p:spPr>
        <p:txBody>
          <a:bodyPr/>
          <a:lstStyle/>
          <a:p>
            <a:pPr algn="r">
              <a:defRPr/>
            </a:pPr>
            <a:fld id="{703CB972-63F8-4E5D-B0D0-70B9AB120352}" type="slidenum">
              <a:rPr lang="en-US" altLang="ja-JP" sz="1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r">
                <a:defRPr/>
              </a:pPr>
              <a:t>13</a:t>
            </a:fld>
            <a:endParaRPr lang="en-US" altLang="ja-JP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tangle 20"/>
          <p:cNvSpPr>
            <a:spLocks noChangeArrowheads="1"/>
          </p:cNvSpPr>
          <p:nvPr/>
        </p:nvSpPr>
        <p:spPr bwMode="auto">
          <a:xfrm>
            <a:off x="323850" y="333375"/>
            <a:ext cx="8567738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1   Project Features</a:t>
            </a:r>
            <a:endParaRPr lang="ja-JP" altLang="en-US" sz="2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5" name="Rectangle 20"/>
          <p:cNvSpPr>
            <a:spLocks noChangeArrowheads="1"/>
          </p:cNvSpPr>
          <p:nvPr/>
        </p:nvSpPr>
        <p:spPr bwMode="auto">
          <a:xfrm>
            <a:off x="323850" y="836613"/>
            <a:ext cx="8567738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1.5   Implementation Plan</a:t>
            </a:r>
            <a:endParaRPr lang="ja-JP" altLang="en-US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auto">
          <a:xfrm>
            <a:off x="323850" y="1125538"/>
            <a:ext cx="8567738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(5)   Safeguards</a:t>
            </a:r>
            <a:endParaRPr lang="ja-JP" altLang="en-US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8" name="Rectangle 20"/>
          <p:cNvSpPr>
            <a:spLocks noChangeArrowheads="1"/>
          </p:cNvSpPr>
          <p:nvPr/>
        </p:nvSpPr>
        <p:spPr bwMode="auto">
          <a:xfrm>
            <a:off x="323850" y="1412875"/>
            <a:ext cx="8607425" cy="504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ja-JP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Environmental and Social Consideration</a:t>
            </a:r>
            <a:endParaRPr lang="en-US" altLang="ja-JP" dirty="0">
              <a:solidFill>
                <a:schemeClr val="tx2"/>
              </a:solidFill>
              <a:latin typeface="Calibri"/>
              <a:ea typeface="HGｺﾞｼｯｸM" pitchFamily="49" charset="-128"/>
            </a:endParaRP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ja-JP" dirty="0">
                <a:solidFill>
                  <a:schemeClr val="tx2"/>
                </a:solidFill>
                <a:latin typeface="Calibri"/>
                <a:ea typeface="HGｺﾞｼｯｸM" pitchFamily="49" charset="-128"/>
              </a:rPr>
              <a:t>•	</a:t>
            </a:r>
            <a:r>
              <a:rPr lang="en-US" altLang="ja-JP" dirty="0">
                <a:solidFill>
                  <a:schemeClr val="tx2"/>
                </a:solidFill>
                <a:latin typeface="Calibri" pitchFamily="34" charset="0"/>
                <a:ea typeface="HGｺﾞｼｯｸM" pitchFamily="49" charset="-128"/>
              </a:rPr>
              <a:t>EIA report was approved by MOT (Decision No. 1093/QD-BGTVT dated 25th April, 2013</a:t>
            </a: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ja-JP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Land Acquisition and Resettlement</a:t>
            </a:r>
            <a:endParaRPr lang="en-US" altLang="ja-JP" dirty="0">
              <a:solidFill>
                <a:schemeClr val="tx2"/>
              </a:solidFill>
              <a:latin typeface="Calibri"/>
              <a:ea typeface="HGｺﾞｼｯｸM" pitchFamily="49" charset="-128"/>
            </a:endParaRP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ja-JP" dirty="0">
                <a:solidFill>
                  <a:schemeClr val="tx2"/>
                </a:solidFill>
                <a:latin typeface="Calibri"/>
                <a:ea typeface="HGｺﾞｼｯｸM" pitchFamily="49" charset="-128"/>
              </a:rPr>
              <a:t>•	</a:t>
            </a:r>
            <a:r>
              <a:rPr lang="en-US" altLang="ja-JP" dirty="0">
                <a:solidFill>
                  <a:schemeClr val="tx2"/>
                </a:solidFill>
                <a:latin typeface="Calibri" pitchFamily="34" charset="0"/>
                <a:ea typeface="HGｺﾞｼｯｸM" pitchFamily="49" charset="-128"/>
              </a:rPr>
              <a:t>Centerline of the Project road is followed the existing centerline of Pham Van Dong Street in the F/S plan in order to minimize the land acquisition and resettlement.</a:t>
            </a:r>
            <a:endParaRPr lang="en-US" altLang="ja-JP" dirty="0">
              <a:solidFill>
                <a:schemeClr val="tx2"/>
              </a:solidFill>
              <a:latin typeface="Calibri"/>
              <a:ea typeface="HGｺﾞｼｯｸM" pitchFamily="49" charset="-128"/>
            </a:endParaRP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ja-JP" dirty="0">
                <a:solidFill>
                  <a:schemeClr val="tx2"/>
                </a:solidFill>
                <a:latin typeface="Calibri"/>
                <a:ea typeface="HGｺﾞｼｯｸM" pitchFamily="49" charset="-128"/>
              </a:rPr>
              <a:t>•	</a:t>
            </a:r>
            <a:r>
              <a:rPr lang="en-US" altLang="ja-JP" dirty="0">
                <a:solidFill>
                  <a:schemeClr val="tx2"/>
                </a:solidFill>
                <a:latin typeface="Calibri" pitchFamily="34" charset="0"/>
                <a:ea typeface="HGｺﾞｼｯｸM" pitchFamily="49" charset="-128"/>
              </a:rPr>
              <a:t>However, the centerline of Pham Van Dong Street from KM3+420 to KM4+300 will be shifted to the left side of road in the future and the Project road is followed it.</a:t>
            </a:r>
            <a:endParaRPr lang="en-US" altLang="ja-JP" dirty="0">
              <a:solidFill>
                <a:schemeClr val="tx2"/>
              </a:solidFill>
              <a:latin typeface="Calibri"/>
              <a:ea typeface="HGｺﾞｼｯｸM" pitchFamily="49" charset="-128"/>
            </a:endParaRP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ja-JP" dirty="0">
                <a:solidFill>
                  <a:schemeClr val="tx2"/>
                </a:solidFill>
                <a:latin typeface="Calibri"/>
                <a:ea typeface="HGｺﾞｼｯｸM" pitchFamily="49" charset="-128"/>
              </a:rPr>
              <a:t>•	</a:t>
            </a:r>
            <a:r>
              <a:rPr lang="en-US" altLang="ja-JP" dirty="0">
                <a:solidFill>
                  <a:schemeClr val="tx2"/>
                </a:solidFill>
                <a:latin typeface="Calibri" pitchFamily="34" charset="0"/>
                <a:ea typeface="HGｺﾞｼｯｸM" pitchFamily="49" charset="-128"/>
              </a:rPr>
              <a:t>In the above section, state-own-enterprises have used the land as “Temporary Land” according to the contracts with HPC and it is not allowed/existed the permanent structures by the related decisions in the Pham Van Dong Street Widening Project.</a:t>
            </a: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ja-JP" dirty="0">
                <a:solidFill>
                  <a:schemeClr val="tx2"/>
                </a:solidFill>
                <a:latin typeface="Calibri"/>
                <a:ea typeface="HGｺﾞｼｯｸM" pitchFamily="49" charset="-128"/>
              </a:rPr>
              <a:t>•	</a:t>
            </a:r>
            <a:r>
              <a:rPr lang="en-US" altLang="ja-JP" dirty="0">
                <a:solidFill>
                  <a:schemeClr val="tx2"/>
                </a:solidFill>
                <a:latin typeface="Calibri" pitchFamily="34" charset="0"/>
                <a:ea typeface="HGｺﾞｼｯｸM" pitchFamily="49" charset="-128"/>
              </a:rPr>
              <a:t>Therefore, land status can be changed without any difficulties/conflicts in the Project.</a:t>
            </a: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  <a:defRPr/>
            </a:pPr>
            <a:endParaRPr lang="en-US" altLang="ja-JP" dirty="0">
              <a:solidFill>
                <a:schemeClr val="tx2"/>
              </a:solidFill>
              <a:latin typeface="Calibri" pitchFamily="34" charset="0"/>
              <a:ea typeface="HGｺﾞｼｯｸM" pitchFamily="49" charset="-128"/>
            </a:endParaRP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  <a:defRPr/>
            </a:pPr>
            <a:endParaRPr lang="en-US" altLang="ja-JP" dirty="0">
              <a:solidFill>
                <a:schemeClr val="tx2"/>
              </a:solidFill>
              <a:latin typeface="Calibri" pitchFamily="34" charset="0"/>
              <a:ea typeface="HGｺﾞｼｯｸM" pitchFamily="49" charset="-128"/>
            </a:endParaRP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  <a:buFontTx/>
              <a:buAutoNum type="arabicParenBoth" startAt="5"/>
              <a:defRPr/>
            </a:pPr>
            <a:endParaRPr lang="ja-JP" altLang="en-US" dirty="0">
              <a:solidFill>
                <a:schemeClr val="tx2"/>
              </a:solidFill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7" name="スライド番号プレースホルダ 6"/>
          <p:cNvSpPr txBox="1">
            <a:spLocks/>
          </p:cNvSpPr>
          <p:nvPr/>
        </p:nvSpPr>
        <p:spPr>
          <a:xfrm>
            <a:off x="6757988" y="6524625"/>
            <a:ext cx="2133600" cy="268288"/>
          </a:xfrm>
          <a:prstGeom prst="rect">
            <a:avLst/>
          </a:prstGeom>
          <a:noFill/>
        </p:spPr>
        <p:txBody>
          <a:bodyPr/>
          <a:lstStyle/>
          <a:p>
            <a:pPr algn="r">
              <a:defRPr/>
            </a:pPr>
            <a:fld id="{71AC6FD0-4B9C-4F84-9960-FDD0717D308B}" type="slidenum">
              <a:rPr lang="en-US" altLang="ja-JP" sz="1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r">
                <a:defRPr/>
              </a:pPr>
              <a:t>14</a:t>
            </a:fld>
            <a:endParaRPr lang="en-US" altLang="ja-JP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tangle 20"/>
          <p:cNvSpPr>
            <a:spLocks noChangeArrowheads="1"/>
          </p:cNvSpPr>
          <p:nvPr/>
        </p:nvSpPr>
        <p:spPr bwMode="auto">
          <a:xfrm>
            <a:off x="323850" y="333375"/>
            <a:ext cx="8567738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1   Project Features</a:t>
            </a:r>
            <a:endParaRPr lang="ja-JP" altLang="en-US" sz="2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5" name="Rectangle 20"/>
          <p:cNvSpPr>
            <a:spLocks noChangeArrowheads="1"/>
          </p:cNvSpPr>
          <p:nvPr/>
        </p:nvSpPr>
        <p:spPr bwMode="auto">
          <a:xfrm>
            <a:off x="323850" y="836613"/>
            <a:ext cx="8567738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1.5   Implementation Plan</a:t>
            </a:r>
            <a:endParaRPr lang="ja-JP" altLang="en-US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auto">
          <a:xfrm>
            <a:off x="323850" y="1125538"/>
            <a:ext cx="8567738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(6)   Initial Project Investment Cots</a:t>
            </a:r>
            <a:endParaRPr lang="ja-JP" altLang="en-US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7" name="Rectangle 20"/>
          <p:cNvSpPr>
            <a:spLocks noChangeArrowheads="1"/>
          </p:cNvSpPr>
          <p:nvPr/>
        </p:nvSpPr>
        <p:spPr bwMode="auto">
          <a:xfrm>
            <a:off x="325438" y="1379538"/>
            <a:ext cx="8553450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altLang="ja-JP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Initial Project Investment Cost</a:t>
            </a:r>
            <a:endParaRPr lang="ja-JP" altLang="en-US" b="1" u="sng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pic>
        <p:nvPicPr>
          <p:cNvPr id="17414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813" y="1674813"/>
            <a:ext cx="8712200" cy="3787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8" name="スライド番号プレースホルダ 6"/>
          <p:cNvSpPr txBox="1">
            <a:spLocks/>
          </p:cNvSpPr>
          <p:nvPr/>
        </p:nvSpPr>
        <p:spPr>
          <a:xfrm>
            <a:off x="6757988" y="6524625"/>
            <a:ext cx="2133600" cy="268288"/>
          </a:xfrm>
          <a:prstGeom prst="rect">
            <a:avLst/>
          </a:prstGeom>
          <a:noFill/>
        </p:spPr>
        <p:txBody>
          <a:bodyPr/>
          <a:lstStyle/>
          <a:p>
            <a:pPr algn="r">
              <a:defRPr/>
            </a:pPr>
            <a:fld id="{5487AC6C-5082-4DC7-A98B-D53BE4C4AF44}" type="slidenum">
              <a:rPr lang="en-US" altLang="ja-JP" sz="1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r">
                <a:defRPr/>
              </a:pPr>
              <a:t>15</a:t>
            </a:fld>
            <a:endParaRPr lang="en-US" altLang="ja-JP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tangle 20"/>
          <p:cNvSpPr>
            <a:spLocks noChangeArrowheads="1"/>
          </p:cNvSpPr>
          <p:nvPr/>
        </p:nvSpPr>
        <p:spPr bwMode="auto">
          <a:xfrm>
            <a:off x="323850" y="333375"/>
            <a:ext cx="8567738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1   Project Features</a:t>
            </a:r>
            <a:endParaRPr lang="ja-JP" altLang="en-US" sz="2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5" name="Rectangle 20"/>
          <p:cNvSpPr>
            <a:spLocks noChangeArrowheads="1"/>
          </p:cNvSpPr>
          <p:nvPr/>
        </p:nvSpPr>
        <p:spPr bwMode="auto">
          <a:xfrm>
            <a:off x="323850" y="836613"/>
            <a:ext cx="8567738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1.5   Implementation Plan</a:t>
            </a:r>
            <a:endParaRPr lang="ja-JP" altLang="en-US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auto">
          <a:xfrm>
            <a:off x="323850" y="1125538"/>
            <a:ext cx="8567738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(7)   Project Implementation Structure</a:t>
            </a:r>
            <a:endParaRPr lang="ja-JP" altLang="en-US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7" name="Rectangle 20"/>
          <p:cNvSpPr>
            <a:spLocks noChangeArrowheads="1"/>
          </p:cNvSpPr>
          <p:nvPr/>
        </p:nvSpPr>
        <p:spPr bwMode="auto">
          <a:xfrm>
            <a:off x="323850" y="1379538"/>
            <a:ext cx="8553450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altLang="ja-JP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Project Implementation Structure</a:t>
            </a:r>
            <a:endParaRPr lang="ja-JP" altLang="en-US" b="1" u="sng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pic>
        <p:nvPicPr>
          <p:cNvPr id="184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650" y="1666875"/>
            <a:ext cx="7812088" cy="48148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8" name="スライド番号プレースホルダ 6"/>
          <p:cNvSpPr txBox="1">
            <a:spLocks/>
          </p:cNvSpPr>
          <p:nvPr/>
        </p:nvSpPr>
        <p:spPr>
          <a:xfrm>
            <a:off x="6757988" y="6524625"/>
            <a:ext cx="2133600" cy="268288"/>
          </a:xfrm>
          <a:prstGeom prst="rect">
            <a:avLst/>
          </a:prstGeom>
          <a:noFill/>
        </p:spPr>
        <p:txBody>
          <a:bodyPr/>
          <a:lstStyle/>
          <a:p>
            <a:pPr algn="r">
              <a:defRPr/>
            </a:pPr>
            <a:fld id="{7E6D1BFC-AAA3-4B8F-83A9-C2E0C9299214}" type="slidenum">
              <a:rPr lang="en-US" altLang="ja-JP" sz="1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r">
                <a:defRPr/>
              </a:pPr>
              <a:t>16</a:t>
            </a:fld>
            <a:endParaRPr lang="en-US" altLang="ja-JP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tangle 20"/>
          <p:cNvSpPr>
            <a:spLocks noChangeArrowheads="1"/>
          </p:cNvSpPr>
          <p:nvPr/>
        </p:nvSpPr>
        <p:spPr bwMode="auto">
          <a:xfrm>
            <a:off x="323850" y="333375"/>
            <a:ext cx="8567738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1   Project Features</a:t>
            </a:r>
            <a:endParaRPr lang="ja-JP" altLang="en-US" sz="2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5" name="Rectangle 20"/>
          <p:cNvSpPr>
            <a:spLocks noChangeArrowheads="1"/>
          </p:cNvSpPr>
          <p:nvPr/>
        </p:nvSpPr>
        <p:spPr bwMode="auto">
          <a:xfrm>
            <a:off x="323850" y="836613"/>
            <a:ext cx="8567738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1.5   Implementation Plan</a:t>
            </a:r>
            <a:endParaRPr lang="ja-JP" altLang="en-US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auto">
          <a:xfrm>
            <a:off x="323850" y="1125538"/>
            <a:ext cx="8567738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(8)   Project Implementation Program (1 of 2)</a:t>
            </a:r>
            <a:endParaRPr lang="ja-JP" altLang="en-US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7" name="Rectangle 20"/>
          <p:cNvSpPr>
            <a:spLocks noChangeArrowheads="1"/>
          </p:cNvSpPr>
          <p:nvPr/>
        </p:nvSpPr>
        <p:spPr bwMode="auto">
          <a:xfrm>
            <a:off x="295275" y="1408113"/>
            <a:ext cx="8553450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altLang="ja-JP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Project Implementation Program</a:t>
            </a:r>
            <a:endParaRPr lang="ja-JP" altLang="en-US" b="1" u="sng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pic>
        <p:nvPicPr>
          <p:cNvPr id="1946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14413" y="1695450"/>
            <a:ext cx="6989762" cy="49069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8" name="スライド番号プレースホルダ 6"/>
          <p:cNvSpPr txBox="1">
            <a:spLocks/>
          </p:cNvSpPr>
          <p:nvPr/>
        </p:nvSpPr>
        <p:spPr>
          <a:xfrm>
            <a:off x="6757988" y="6524625"/>
            <a:ext cx="2133600" cy="268288"/>
          </a:xfrm>
          <a:prstGeom prst="rect">
            <a:avLst/>
          </a:prstGeom>
          <a:noFill/>
        </p:spPr>
        <p:txBody>
          <a:bodyPr/>
          <a:lstStyle/>
          <a:p>
            <a:pPr algn="r">
              <a:defRPr/>
            </a:pPr>
            <a:fld id="{0BBA8DFF-3C55-4328-989B-5039560B57CD}" type="slidenum">
              <a:rPr lang="en-US" altLang="ja-JP" sz="1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r">
                <a:defRPr/>
              </a:pPr>
              <a:t>17</a:t>
            </a:fld>
            <a:endParaRPr lang="en-US" altLang="ja-JP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tangle 20"/>
          <p:cNvSpPr>
            <a:spLocks noChangeArrowheads="1"/>
          </p:cNvSpPr>
          <p:nvPr/>
        </p:nvSpPr>
        <p:spPr bwMode="auto">
          <a:xfrm>
            <a:off x="323850" y="333375"/>
            <a:ext cx="8567738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1   Project Features</a:t>
            </a:r>
            <a:endParaRPr lang="ja-JP" altLang="en-US" sz="2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5" name="Rectangle 20"/>
          <p:cNvSpPr>
            <a:spLocks noChangeArrowheads="1"/>
          </p:cNvSpPr>
          <p:nvPr/>
        </p:nvSpPr>
        <p:spPr bwMode="auto">
          <a:xfrm>
            <a:off x="323850" y="836613"/>
            <a:ext cx="8567738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1.5   Implementation Plan</a:t>
            </a:r>
            <a:endParaRPr lang="ja-JP" altLang="en-US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auto">
          <a:xfrm>
            <a:off x="323850" y="1125538"/>
            <a:ext cx="8567738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(8)   Project Implementation Program (2 of 2)</a:t>
            </a:r>
            <a:endParaRPr lang="ja-JP" altLang="en-US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7" name="Rectangle 20"/>
          <p:cNvSpPr>
            <a:spLocks noChangeArrowheads="1"/>
          </p:cNvSpPr>
          <p:nvPr/>
        </p:nvSpPr>
        <p:spPr bwMode="auto">
          <a:xfrm>
            <a:off x="323850" y="1412875"/>
            <a:ext cx="8553450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altLang="ja-JP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Proposed Tender Schedule</a:t>
            </a:r>
            <a:endParaRPr lang="ja-JP" altLang="en-US" b="1" u="sng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20486" name="Rectangle 20"/>
          <p:cNvSpPr>
            <a:spLocks noChangeArrowheads="1"/>
          </p:cNvSpPr>
          <p:nvPr/>
        </p:nvSpPr>
        <p:spPr bwMode="auto">
          <a:xfrm>
            <a:off x="1403350" y="1700213"/>
            <a:ext cx="6264275" cy="4033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ts val="600"/>
              </a:spcBef>
              <a:spcAft>
                <a:spcPts val="600"/>
              </a:spcAft>
            </a:pPr>
            <a:r>
              <a:rPr lang="en-US" altLang="ja-JP" dirty="0">
                <a:solidFill>
                  <a:schemeClr val="tx2"/>
                </a:solidFill>
                <a:latin typeface="Calibri" pitchFamily="34" charset="0"/>
                <a:ea typeface="HGｺﾞｼｯｸM" pitchFamily="49" charset="-128"/>
              </a:rPr>
              <a:t>•	Submission of Draft PQ Documents: By 31st July, 2015</a:t>
            </a: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</a:pPr>
            <a:r>
              <a:rPr lang="en-US" altLang="ja-JP" dirty="0">
                <a:solidFill>
                  <a:schemeClr val="tx2"/>
                </a:solidFill>
                <a:latin typeface="Calibri" pitchFamily="34" charset="0"/>
                <a:ea typeface="HGｺﾞｼｯｸM" pitchFamily="49" charset="-128"/>
              </a:rPr>
              <a:t>•	Issuance of PQ Documents: By 15th September, 2015</a:t>
            </a: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</a:pPr>
            <a:r>
              <a:rPr lang="en-US" altLang="ja-JP" dirty="0">
                <a:solidFill>
                  <a:schemeClr val="tx2"/>
                </a:solidFill>
                <a:latin typeface="Calibri" pitchFamily="34" charset="0"/>
                <a:ea typeface="HGｺﾞｼｯｸM" pitchFamily="49" charset="-128"/>
              </a:rPr>
              <a:t>•	Closing of PQ Documents: By 15th November, 2015</a:t>
            </a: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</a:pPr>
            <a:r>
              <a:rPr lang="en-US" altLang="ja-JP" dirty="0">
                <a:solidFill>
                  <a:schemeClr val="tx2"/>
                </a:solidFill>
                <a:latin typeface="Calibri" pitchFamily="34" charset="0"/>
                <a:ea typeface="HGｺﾞｼｯｸM" pitchFamily="49" charset="-128"/>
              </a:rPr>
              <a:t>•	Evaluation of Submitted PQ: By 31st January, 2016</a:t>
            </a: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</a:pPr>
            <a:r>
              <a:rPr lang="en-US" altLang="ja-JP" dirty="0">
                <a:solidFill>
                  <a:schemeClr val="tx2"/>
                </a:solidFill>
                <a:latin typeface="Calibri" pitchFamily="34" charset="0"/>
                <a:ea typeface="HGｺﾞｼｯｸM" pitchFamily="49" charset="-128"/>
              </a:rPr>
              <a:t>•	Issuance of Tender Documents: 1st March, </a:t>
            </a:r>
            <a:r>
              <a:rPr lang="en-US" altLang="ja-JP" dirty="0" smtClean="0">
                <a:solidFill>
                  <a:schemeClr val="tx2"/>
                </a:solidFill>
                <a:latin typeface="Calibri" pitchFamily="34" charset="0"/>
                <a:ea typeface="HGｺﾞｼｯｸM" pitchFamily="49" charset="-128"/>
              </a:rPr>
              <a:t>2016</a:t>
            </a:r>
            <a:endParaRPr lang="en-US" altLang="ja-JP" dirty="0">
              <a:solidFill>
                <a:schemeClr val="tx2"/>
              </a:solidFill>
              <a:latin typeface="Calibri" pitchFamily="34" charset="0"/>
              <a:ea typeface="HGｺﾞｼｯｸM" pitchFamily="49" charset="-128"/>
            </a:endParaRP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</a:pPr>
            <a:r>
              <a:rPr lang="en-US" altLang="ja-JP" dirty="0">
                <a:solidFill>
                  <a:schemeClr val="tx2"/>
                </a:solidFill>
                <a:latin typeface="Calibri" pitchFamily="34" charset="0"/>
                <a:ea typeface="HGｺﾞｼｯｸM" pitchFamily="49" charset="-128"/>
              </a:rPr>
              <a:t>•	Closing of Tender Documents: By 30th April, </a:t>
            </a:r>
            <a:r>
              <a:rPr lang="en-US" altLang="ja-JP" dirty="0" smtClean="0">
                <a:solidFill>
                  <a:schemeClr val="tx2"/>
                </a:solidFill>
                <a:latin typeface="Calibri" pitchFamily="34" charset="0"/>
                <a:ea typeface="HGｺﾞｼｯｸM" pitchFamily="49" charset="-128"/>
              </a:rPr>
              <a:t>2016</a:t>
            </a:r>
            <a:endParaRPr lang="en-US" altLang="ja-JP" dirty="0">
              <a:solidFill>
                <a:schemeClr val="tx2"/>
              </a:solidFill>
              <a:latin typeface="Calibri" pitchFamily="34" charset="0"/>
              <a:ea typeface="HGｺﾞｼｯｸM" pitchFamily="49" charset="-128"/>
            </a:endParaRP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</a:pPr>
            <a:r>
              <a:rPr lang="en-US" altLang="ja-JP" dirty="0">
                <a:solidFill>
                  <a:schemeClr val="tx2"/>
                </a:solidFill>
                <a:latin typeface="Calibri" pitchFamily="34" charset="0"/>
                <a:ea typeface="HGｺﾞｼｯｸM" pitchFamily="49" charset="-128"/>
              </a:rPr>
              <a:t>•	Evaluation of </a:t>
            </a:r>
            <a:r>
              <a:rPr lang="en-US" altLang="ja-JP" dirty="0" smtClean="0">
                <a:solidFill>
                  <a:schemeClr val="tx2"/>
                </a:solidFill>
                <a:latin typeface="Calibri" pitchFamily="34" charset="0"/>
                <a:ea typeface="HGｺﾞｼｯｸM" pitchFamily="49" charset="-128"/>
              </a:rPr>
              <a:t>Technical Tender </a:t>
            </a:r>
            <a:r>
              <a:rPr lang="en-US" altLang="ja-JP" dirty="0">
                <a:solidFill>
                  <a:schemeClr val="tx2"/>
                </a:solidFill>
                <a:latin typeface="Calibri" pitchFamily="34" charset="0"/>
                <a:ea typeface="HGｺﾞｼｯｸM" pitchFamily="49" charset="-128"/>
              </a:rPr>
              <a:t>Documents: By 31st May, </a:t>
            </a:r>
            <a:r>
              <a:rPr lang="en-US" altLang="ja-JP" dirty="0" smtClean="0">
                <a:solidFill>
                  <a:schemeClr val="tx2"/>
                </a:solidFill>
                <a:latin typeface="Calibri" pitchFamily="34" charset="0"/>
                <a:ea typeface="HGｺﾞｼｯｸM" pitchFamily="49" charset="-128"/>
              </a:rPr>
              <a:t>2016</a:t>
            </a: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</a:pPr>
            <a:r>
              <a:rPr lang="en-US" altLang="ja-JP" dirty="0" smtClean="0">
                <a:solidFill>
                  <a:schemeClr val="tx2"/>
                </a:solidFill>
                <a:latin typeface="Calibri" pitchFamily="34" charset="0"/>
                <a:ea typeface="HGｺﾞｼｯｸM" pitchFamily="49" charset="-128"/>
              </a:rPr>
              <a:t>•	Evaluation of Price Tender Documents: By 15th June, 2016</a:t>
            </a: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</a:pPr>
            <a:r>
              <a:rPr lang="en-US" altLang="ja-JP" dirty="0" smtClean="0">
                <a:solidFill>
                  <a:schemeClr val="tx2"/>
                </a:solidFill>
                <a:latin typeface="Calibri" pitchFamily="34" charset="0"/>
                <a:ea typeface="HGｺﾞｼｯｸM" pitchFamily="49" charset="-128"/>
              </a:rPr>
              <a:t>•</a:t>
            </a:r>
            <a:r>
              <a:rPr lang="en-US" altLang="ja-JP" dirty="0">
                <a:solidFill>
                  <a:schemeClr val="tx2"/>
                </a:solidFill>
                <a:latin typeface="Calibri" pitchFamily="34" charset="0"/>
                <a:ea typeface="HGｺﾞｼｯｸM" pitchFamily="49" charset="-128"/>
              </a:rPr>
              <a:t>	Commencement of Works: By 1st July, </a:t>
            </a:r>
            <a:r>
              <a:rPr lang="en-US" altLang="ja-JP" dirty="0" smtClean="0">
                <a:solidFill>
                  <a:schemeClr val="tx2"/>
                </a:solidFill>
                <a:latin typeface="Calibri" pitchFamily="34" charset="0"/>
                <a:ea typeface="HGｺﾞｼｯｸM" pitchFamily="49" charset="-128"/>
              </a:rPr>
              <a:t>2016</a:t>
            </a:r>
            <a:endParaRPr lang="en-US" altLang="ja-JP" dirty="0">
              <a:solidFill>
                <a:schemeClr val="tx2"/>
              </a:solidFill>
              <a:latin typeface="Calibri" pitchFamily="34" charset="0"/>
              <a:ea typeface="HGｺﾞｼｯｸM" pitchFamily="49" charset="-128"/>
            </a:endParaRP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</a:pPr>
            <a:endParaRPr lang="en-US" altLang="ja-JP" dirty="0">
              <a:solidFill>
                <a:schemeClr val="tx2"/>
              </a:solidFill>
              <a:latin typeface="Calibri" pitchFamily="34" charset="0"/>
              <a:ea typeface="HGｺﾞｼｯｸM" pitchFamily="49" charset="-128"/>
            </a:endParaRP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</a:pPr>
            <a:endParaRPr lang="en-US" altLang="ja-JP" dirty="0">
              <a:solidFill>
                <a:schemeClr val="tx2"/>
              </a:solidFill>
              <a:latin typeface="Calibri" pitchFamily="34" charset="0"/>
              <a:ea typeface="HGｺﾞｼｯｸM" pitchFamily="49" charset="-128"/>
            </a:endParaRP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  <a:buFontTx/>
              <a:buAutoNum type="arabicParenBoth" startAt="5"/>
            </a:pPr>
            <a:endParaRPr lang="ja-JP" altLang="en-US" dirty="0">
              <a:solidFill>
                <a:schemeClr val="tx2"/>
              </a:solidFill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8" name="スライド番号プレースホルダ 6"/>
          <p:cNvSpPr txBox="1">
            <a:spLocks/>
          </p:cNvSpPr>
          <p:nvPr/>
        </p:nvSpPr>
        <p:spPr>
          <a:xfrm>
            <a:off x="6757988" y="6524625"/>
            <a:ext cx="2133600" cy="268288"/>
          </a:xfrm>
          <a:prstGeom prst="rect">
            <a:avLst/>
          </a:prstGeom>
          <a:noFill/>
        </p:spPr>
        <p:txBody>
          <a:bodyPr/>
          <a:lstStyle/>
          <a:p>
            <a:pPr algn="r">
              <a:defRPr/>
            </a:pPr>
            <a:fld id="{621F96D1-676D-413D-AF19-51F08DB0EF5B}" type="slidenum">
              <a:rPr lang="en-US" altLang="ja-JP" sz="1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r">
                <a:defRPr/>
              </a:pPr>
              <a:t>18</a:t>
            </a:fld>
            <a:endParaRPr lang="en-US" altLang="ja-JP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tangle 20"/>
          <p:cNvSpPr>
            <a:spLocks noChangeArrowheads="1"/>
          </p:cNvSpPr>
          <p:nvPr/>
        </p:nvSpPr>
        <p:spPr bwMode="auto">
          <a:xfrm>
            <a:off x="323850" y="333375"/>
            <a:ext cx="8567738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2   Summary of Consulting Services (the Services)</a:t>
            </a:r>
            <a:endParaRPr lang="ja-JP" altLang="en-US" sz="2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5" name="Rectangle 20"/>
          <p:cNvSpPr>
            <a:spLocks noChangeArrowheads="1"/>
          </p:cNvSpPr>
          <p:nvPr/>
        </p:nvSpPr>
        <p:spPr bwMode="auto">
          <a:xfrm>
            <a:off x="323850" y="836613"/>
            <a:ext cx="8567738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2.1   Work Items</a:t>
            </a:r>
            <a:endParaRPr lang="ja-JP" altLang="en-US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7" name="Rectangle 20"/>
          <p:cNvSpPr>
            <a:spLocks noChangeArrowheads="1"/>
          </p:cNvSpPr>
          <p:nvPr/>
        </p:nvSpPr>
        <p:spPr bwMode="auto">
          <a:xfrm>
            <a:off x="327025" y="1103313"/>
            <a:ext cx="8553450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altLang="ja-JP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List of Work Items</a:t>
            </a:r>
            <a:endParaRPr lang="ja-JP" altLang="en-US" b="1" u="sng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pic>
        <p:nvPicPr>
          <p:cNvPr id="2150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08075" y="1397000"/>
            <a:ext cx="7000875" cy="5080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8" name="スライド番号プレースホルダ 6"/>
          <p:cNvSpPr txBox="1">
            <a:spLocks/>
          </p:cNvSpPr>
          <p:nvPr/>
        </p:nvSpPr>
        <p:spPr>
          <a:xfrm>
            <a:off x="6757988" y="6524625"/>
            <a:ext cx="2133600" cy="268288"/>
          </a:xfrm>
          <a:prstGeom prst="rect">
            <a:avLst/>
          </a:prstGeom>
          <a:noFill/>
        </p:spPr>
        <p:txBody>
          <a:bodyPr/>
          <a:lstStyle/>
          <a:p>
            <a:pPr algn="r">
              <a:defRPr/>
            </a:pPr>
            <a:fld id="{E2CA6AD8-8D13-42EC-A7DC-3E2B6FAF5F55}" type="slidenum">
              <a:rPr lang="en-US" altLang="ja-JP" sz="1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r">
                <a:defRPr/>
              </a:pPr>
              <a:t>19</a:t>
            </a:fld>
            <a:endParaRPr lang="en-US" altLang="ja-JP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tangle 20"/>
          <p:cNvSpPr>
            <a:spLocks noChangeArrowheads="1"/>
          </p:cNvSpPr>
          <p:nvPr/>
        </p:nvSpPr>
        <p:spPr bwMode="auto">
          <a:xfrm>
            <a:off x="323850" y="333375"/>
            <a:ext cx="8567738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2   Summary of Consulting Services (the Services)</a:t>
            </a:r>
            <a:endParaRPr lang="ja-JP" altLang="en-US" sz="2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5" name="Rectangle 20"/>
          <p:cNvSpPr>
            <a:spLocks noChangeArrowheads="1"/>
          </p:cNvSpPr>
          <p:nvPr/>
        </p:nvSpPr>
        <p:spPr bwMode="auto">
          <a:xfrm>
            <a:off x="323850" y="836613"/>
            <a:ext cx="8567738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2.2   Work Schedule (1 of 2)</a:t>
            </a:r>
            <a:endParaRPr lang="ja-JP" altLang="en-US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7" name="Rectangle 20"/>
          <p:cNvSpPr>
            <a:spLocks noChangeArrowheads="1"/>
          </p:cNvSpPr>
          <p:nvPr/>
        </p:nvSpPr>
        <p:spPr bwMode="auto">
          <a:xfrm>
            <a:off x="327025" y="1103313"/>
            <a:ext cx="8553450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altLang="ja-JP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Work Schedule</a:t>
            </a:r>
            <a:endParaRPr lang="ja-JP" altLang="en-US" b="1" u="sng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pic>
        <p:nvPicPr>
          <p:cNvPr id="2253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1412875"/>
            <a:ext cx="8275637" cy="5080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8" name="スライド番号プレースホルダ 6"/>
          <p:cNvSpPr txBox="1">
            <a:spLocks/>
          </p:cNvSpPr>
          <p:nvPr/>
        </p:nvSpPr>
        <p:spPr>
          <a:xfrm>
            <a:off x="6757988" y="6524625"/>
            <a:ext cx="2133600" cy="268288"/>
          </a:xfrm>
          <a:prstGeom prst="rect">
            <a:avLst/>
          </a:prstGeom>
          <a:noFill/>
        </p:spPr>
        <p:txBody>
          <a:bodyPr/>
          <a:lstStyle/>
          <a:p>
            <a:pPr algn="r">
              <a:defRPr/>
            </a:pPr>
            <a:fld id="{E135D9AC-DD7D-4947-885E-DC623EE830D1}" type="slidenum">
              <a:rPr lang="en-US" altLang="ja-JP" sz="1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r">
                <a:defRPr/>
              </a:pPr>
              <a:t>20</a:t>
            </a:fld>
            <a:endParaRPr lang="en-US" altLang="ja-JP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tangle 20"/>
          <p:cNvSpPr>
            <a:spLocks noChangeArrowheads="1"/>
          </p:cNvSpPr>
          <p:nvPr/>
        </p:nvSpPr>
        <p:spPr bwMode="auto">
          <a:xfrm>
            <a:off x="323850" y="333375"/>
            <a:ext cx="8567738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2   Summary of Consulting Services (the Services)</a:t>
            </a:r>
            <a:endParaRPr lang="ja-JP" altLang="en-US" sz="2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5" name="Rectangle 20"/>
          <p:cNvSpPr>
            <a:spLocks noChangeArrowheads="1"/>
          </p:cNvSpPr>
          <p:nvPr/>
        </p:nvSpPr>
        <p:spPr bwMode="auto">
          <a:xfrm>
            <a:off x="323850" y="836613"/>
            <a:ext cx="8567738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2.2   Work  Schedule (2 of 2)</a:t>
            </a:r>
            <a:endParaRPr lang="ja-JP" altLang="en-US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7" name="Rectangle 20"/>
          <p:cNvSpPr>
            <a:spLocks noChangeArrowheads="1"/>
          </p:cNvSpPr>
          <p:nvPr/>
        </p:nvSpPr>
        <p:spPr bwMode="auto">
          <a:xfrm>
            <a:off x="327025" y="1103313"/>
            <a:ext cx="8553450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altLang="ja-JP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Reports Submission Schedule</a:t>
            </a:r>
            <a:endParaRPr lang="ja-JP" altLang="en-US" b="1" u="sng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pic>
        <p:nvPicPr>
          <p:cNvPr id="2355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1412875"/>
            <a:ext cx="8275637" cy="48514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8" name="スライド番号プレースホルダ 6"/>
          <p:cNvSpPr txBox="1">
            <a:spLocks/>
          </p:cNvSpPr>
          <p:nvPr/>
        </p:nvSpPr>
        <p:spPr>
          <a:xfrm>
            <a:off x="6757988" y="6524625"/>
            <a:ext cx="2133600" cy="268288"/>
          </a:xfrm>
          <a:prstGeom prst="rect">
            <a:avLst/>
          </a:prstGeom>
          <a:noFill/>
        </p:spPr>
        <p:txBody>
          <a:bodyPr/>
          <a:lstStyle/>
          <a:p>
            <a:pPr algn="r">
              <a:defRPr/>
            </a:pPr>
            <a:fld id="{F0987565-0F4D-43C4-912C-5A3DCF5AA9E5}" type="slidenum">
              <a:rPr lang="en-US" altLang="ja-JP" sz="1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r">
                <a:defRPr/>
              </a:pPr>
              <a:t>21</a:t>
            </a:fld>
            <a:endParaRPr lang="en-US" altLang="ja-JP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tangle 20"/>
          <p:cNvSpPr>
            <a:spLocks noChangeArrowheads="1"/>
          </p:cNvSpPr>
          <p:nvPr/>
        </p:nvSpPr>
        <p:spPr bwMode="auto">
          <a:xfrm>
            <a:off x="323850" y="333375"/>
            <a:ext cx="8567738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2   Summary of Consulting Services (the Services)</a:t>
            </a:r>
            <a:endParaRPr lang="ja-JP" altLang="en-US" sz="2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5" name="Rectangle 20"/>
          <p:cNvSpPr>
            <a:spLocks noChangeArrowheads="1"/>
          </p:cNvSpPr>
          <p:nvPr/>
        </p:nvSpPr>
        <p:spPr bwMode="auto">
          <a:xfrm>
            <a:off x="323850" y="836613"/>
            <a:ext cx="8567738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2.3   Correspondence Rule</a:t>
            </a:r>
            <a:endParaRPr lang="ja-JP" altLang="en-US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7" name="Rectangle 20"/>
          <p:cNvSpPr>
            <a:spLocks noChangeArrowheads="1"/>
          </p:cNvSpPr>
          <p:nvPr/>
        </p:nvSpPr>
        <p:spPr bwMode="auto">
          <a:xfrm>
            <a:off x="327025" y="1103313"/>
            <a:ext cx="8553450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altLang="ja-JP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Proposed Correspondence Rule</a:t>
            </a:r>
            <a:endParaRPr lang="ja-JP" altLang="en-US" b="1" u="sng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pic>
        <p:nvPicPr>
          <p:cNvPr id="2458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0188" y="1414463"/>
            <a:ext cx="8747125" cy="24765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8" name="スライド番号プレースホルダ 6"/>
          <p:cNvSpPr txBox="1">
            <a:spLocks/>
          </p:cNvSpPr>
          <p:nvPr/>
        </p:nvSpPr>
        <p:spPr>
          <a:xfrm>
            <a:off x="6757988" y="6524625"/>
            <a:ext cx="2133600" cy="268288"/>
          </a:xfrm>
          <a:prstGeom prst="rect">
            <a:avLst/>
          </a:prstGeom>
          <a:noFill/>
        </p:spPr>
        <p:txBody>
          <a:bodyPr/>
          <a:lstStyle/>
          <a:p>
            <a:pPr algn="r">
              <a:defRPr/>
            </a:pPr>
            <a:fld id="{8C271B05-B645-4AC4-B00A-69D0AB84DF9E}" type="slidenum">
              <a:rPr lang="en-US" altLang="ja-JP" sz="1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r">
                <a:defRPr/>
              </a:pPr>
              <a:t>22</a:t>
            </a:fld>
            <a:endParaRPr lang="en-US" altLang="ja-JP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tangle 20"/>
          <p:cNvSpPr>
            <a:spLocks noChangeArrowheads="1"/>
          </p:cNvSpPr>
          <p:nvPr/>
        </p:nvSpPr>
        <p:spPr bwMode="auto">
          <a:xfrm>
            <a:off x="323850" y="333375"/>
            <a:ext cx="8567738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2   Summary of Consulting Services (the Services)</a:t>
            </a:r>
            <a:endParaRPr lang="ja-JP" altLang="en-US" sz="2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5" name="Rectangle 20"/>
          <p:cNvSpPr>
            <a:spLocks noChangeArrowheads="1"/>
          </p:cNvSpPr>
          <p:nvPr/>
        </p:nvSpPr>
        <p:spPr bwMode="auto">
          <a:xfrm>
            <a:off x="323850" y="836613"/>
            <a:ext cx="8567738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2.4   Organization Structure</a:t>
            </a:r>
            <a:endParaRPr lang="ja-JP" altLang="en-US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7" name="Rectangle 20"/>
          <p:cNvSpPr>
            <a:spLocks noChangeArrowheads="1"/>
          </p:cNvSpPr>
          <p:nvPr/>
        </p:nvSpPr>
        <p:spPr bwMode="auto">
          <a:xfrm>
            <a:off x="327025" y="1103313"/>
            <a:ext cx="8553450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altLang="ja-JP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Organization Structure of Consultant Team</a:t>
            </a:r>
            <a:endParaRPr lang="ja-JP" altLang="en-US" b="1" u="sng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pic>
        <p:nvPicPr>
          <p:cNvPr id="25605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250" y="1412875"/>
            <a:ext cx="6021388" cy="51784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8" name="スライド番号プレースホルダ 6"/>
          <p:cNvSpPr txBox="1">
            <a:spLocks/>
          </p:cNvSpPr>
          <p:nvPr/>
        </p:nvSpPr>
        <p:spPr>
          <a:xfrm>
            <a:off x="6757988" y="6524625"/>
            <a:ext cx="2133600" cy="268288"/>
          </a:xfrm>
          <a:prstGeom prst="rect">
            <a:avLst/>
          </a:prstGeom>
          <a:noFill/>
        </p:spPr>
        <p:txBody>
          <a:bodyPr/>
          <a:lstStyle/>
          <a:p>
            <a:pPr algn="r">
              <a:defRPr/>
            </a:pPr>
            <a:fld id="{764B8994-39A4-4815-A5D1-5E2E2313B21C}" type="slidenum">
              <a:rPr lang="en-US" altLang="ja-JP" sz="1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r">
                <a:defRPr/>
              </a:pPr>
              <a:t>23</a:t>
            </a:fld>
            <a:endParaRPr lang="en-US" altLang="ja-JP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tangle 20"/>
          <p:cNvSpPr>
            <a:spLocks noChangeArrowheads="1"/>
          </p:cNvSpPr>
          <p:nvPr/>
        </p:nvSpPr>
        <p:spPr bwMode="auto">
          <a:xfrm>
            <a:off x="323850" y="333375"/>
            <a:ext cx="8567738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2   Summary of Consulting Services (the Services)</a:t>
            </a:r>
            <a:endParaRPr lang="ja-JP" altLang="en-US" sz="2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5" name="Rectangle 20"/>
          <p:cNvSpPr>
            <a:spLocks noChangeArrowheads="1"/>
          </p:cNvSpPr>
          <p:nvPr/>
        </p:nvSpPr>
        <p:spPr bwMode="auto">
          <a:xfrm>
            <a:off x="323850" y="836613"/>
            <a:ext cx="8567738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2.5   Office Arrangement</a:t>
            </a:r>
            <a:endParaRPr lang="ja-JP" altLang="en-US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7" name="Rectangle 20"/>
          <p:cNvSpPr>
            <a:spLocks noChangeArrowheads="1"/>
          </p:cNvSpPr>
          <p:nvPr/>
        </p:nvSpPr>
        <p:spPr bwMode="auto">
          <a:xfrm>
            <a:off x="327025" y="1103313"/>
            <a:ext cx="8553450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altLang="ja-JP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Office Arrangement of Consultant Team</a:t>
            </a:r>
            <a:endParaRPr lang="ja-JP" altLang="en-US" b="1" u="sng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pic>
        <p:nvPicPr>
          <p:cNvPr id="2662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1341438"/>
            <a:ext cx="8288337" cy="16383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8" name="スライド番号プレースホルダ 6"/>
          <p:cNvSpPr txBox="1">
            <a:spLocks/>
          </p:cNvSpPr>
          <p:nvPr/>
        </p:nvSpPr>
        <p:spPr>
          <a:xfrm>
            <a:off x="6757988" y="6524625"/>
            <a:ext cx="2133600" cy="268288"/>
          </a:xfrm>
          <a:prstGeom prst="rect">
            <a:avLst/>
          </a:prstGeom>
          <a:noFill/>
        </p:spPr>
        <p:txBody>
          <a:bodyPr/>
          <a:lstStyle/>
          <a:p>
            <a:pPr algn="r">
              <a:defRPr/>
            </a:pPr>
            <a:fld id="{865BEE26-20B0-4725-A392-AFCBC18811FD}" type="slidenum">
              <a:rPr lang="en-US" altLang="ja-JP" sz="1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r">
                <a:defRPr/>
              </a:pPr>
              <a:t>24</a:t>
            </a:fld>
            <a:endParaRPr lang="en-US" altLang="ja-JP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tangle 20"/>
          <p:cNvSpPr>
            <a:spLocks noChangeArrowheads="1"/>
          </p:cNvSpPr>
          <p:nvPr/>
        </p:nvSpPr>
        <p:spPr bwMode="auto">
          <a:xfrm>
            <a:off x="323850" y="333375"/>
            <a:ext cx="8567738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3   Requests to Other Stakeholders</a:t>
            </a:r>
            <a:endParaRPr lang="ja-JP" altLang="en-US" sz="2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352425" y="1398588"/>
            <a:ext cx="8540750" cy="46228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lnSpc>
                <a:spcPct val="120000"/>
              </a:lnSpc>
              <a:spcBef>
                <a:spcPct val="20000"/>
              </a:spcBef>
              <a:spcAft>
                <a:spcPct val="20000"/>
              </a:spcAft>
              <a:buClr>
                <a:schemeClr val="accent2"/>
              </a:buClr>
              <a:defRPr/>
            </a:pPr>
            <a:r>
              <a:rPr lang="en-US" altLang="ja-JP" sz="20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+mn-ea"/>
              </a:rPr>
              <a:t>After this Kick-off Meeting, the Consultant will visit Hanoi City People’s Committee and Other Stakeholders for discussing on the followings:</a:t>
            </a:r>
          </a:p>
          <a:p>
            <a:pPr marL="914400" lvl="1" indent="-457200" algn="l">
              <a:lnSpc>
                <a:spcPct val="120000"/>
              </a:lnSpc>
              <a:spcBef>
                <a:spcPct val="20000"/>
              </a:spcBef>
              <a:spcAft>
                <a:spcPct val="20000"/>
              </a:spcAft>
              <a:buClr>
                <a:schemeClr val="accent2"/>
              </a:buClr>
              <a:defRPr/>
            </a:pPr>
            <a:r>
              <a:rPr lang="en-US" altLang="ja-JP" sz="20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+mn-ea"/>
              </a:rPr>
              <a:t>1   Existing and Planned Cross Structures</a:t>
            </a:r>
          </a:p>
          <a:p>
            <a:pPr marL="914400" lvl="1" indent="-457200" algn="l">
              <a:lnSpc>
                <a:spcPct val="120000"/>
              </a:lnSpc>
              <a:spcBef>
                <a:spcPct val="20000"/>
              </a:spcBef>
              <a:spcAft>
                <a:spcPct val="20000"/>
              </a:spcAft>
              <a:buClr>
                <a:schemeClr val="accent2"/>
              </a:buClr>
              <a:defRPr/>
            </a:pPr>
            <a:r>
              <a:rPr lang="en-US" altLang="ja-JP" sz="20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+mn-ea"/>
              </a:rPr>
              <a:t>2   Traffic Management Requirements during Construction</a:t>
            </a:r>
          </a:p>
          <a:p>
            <a:pPr marL="914400" lvl="1" indent="-457200" algn="l">
              <a:lnSpc>
                <a:spcPct val="120000"/>
              </a:lnSpc>
              <a:spcBef>
                <a:spcPct val="20000"/>
              </a:spcBef>
              <a:spcAft>
                <a:spcPct val="20000"/>
              </a:spcAft>
              <a:buClr>
                <a:schemeClr val="accent2"/>
              </a:buClr>
              <a:defRPr/>
            </a:pPr>
            <a:r>
              <a:rPr lang="en-US" altLang="ja-JP" sz="20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+mn-ea"/>
              </a:rPr>
              <a:t>3   Construction Safety/Time Requirements</a:t>
            </a:r>
          </a:p>
          <a:p>
            <a:pPr marL="914400" lvl="1" indent="-457200" algn="l">
              <a:lnSpc>
                <a:spcPct val="120000"/>
              </a:lnSpc>
              <a:spcBef>
                <a:spcPct val="20000"/>
              </a:spcBef>
              <a:spcAft>
                <a:spcPct val="20000"/>
              </a:spcAft>
              <a:buClr>
                <a:schemeClr val="accent2"/>
              </a:buClr>
              <a:defRPr/>
            </a:pPr>
            <a:r>
              <a:rPr lang="en-US" altLang="ja-JP" sz="20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+mn-ea"/>
              </a:rPr>
              <a:t>4   Social and Environmental Requirements during Construction</a:t>
            </a:r>
          </a:p>
          <a:p>
            <a:pPr marL="914400" lvl="1" indent="-457200" algn="l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defRPr/>
            </a:pPr>
            <a:r>
              <a:rPr lang="en-US" altLang="ja-JP" sz="20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+mn-ea"/>
              </a:rPr>
              <a:t>5   Existing and Planned Utilities</a:t>
            </a:r>
          </a:p>
          <a:p>
            <a:pPr marL="914400" lvl="1" indent="-457200" algn="l">
              <a:lnSpc>
                <a:spcPct val="120000"/>
              </a:lnSpc>
              <a:spcBef>
                <a:spcPts val="0"/>
              </a:spcBef>
              <a:spcAft>
                <a:spcPct val="20000"/>
              </a:spcAft>
              <a:buClr>
                <a:schemeClr val="accent2"/>
              </a:buClr>
              <a:defRPr/>
            </a:pPr>
            <a:r>
              <a:rPr lang="en-US" altLang="ja-JP" sz="20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+mn-ea"/>
              </a:rPr>
              <a:t>     (Incl. Existence and Non-existence of Unrelocatable Existing Utilities)</a:t>
            </a:r>
          </a:p>
          <a:p>
            <a:pPr marL="914400" lvl="1" indent="-457200" algn="l">
              <a:lnSpc>
                <a:spcPct val="120000"/>
              </a:lnSpc>
              <a:spcBef>
                <a:spcPct val="20000"/>
              </a:spcBef>
              <a:spcAft>
                <a:spcPct val="20000"/>
              </a:spcAft>
              <a:buClr>
                <a:schemeClr val="accent2"/>
              </a:buClr>
              <a:defRPr/>
            </a:pPr>
            <a:r>
              <a:rPr lang="en-US" altLang="ja-JP" sz="20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+mn-ea"/>
              </a:rPr>
              <a:t>6   Others</a:t>
            </a:r>
          </a:p>
          <a:p>
            <a:pPr algn="l">
              <a:lnSpc>
                <a:spcPct val="120000"/>
              </a:lnSpc>
              <a:spcBef>
                <a:spcPct val="20000"/>
              </a:spcBef>
              <a:spcAft>
                <a:spcPct val="20000"/>
              </a:spcAft>
              <a:buClr>
                <a:schemeClr val="accent2"/>
              </a:buClr>
              <a:defRPr/>
            </a:pPr>
            <a:r>
              <a:rPr lang="en-US" altLang="ja-JP" sz="20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+mn-ea"/>
              </a:rPr>
              <a:t>We will issue official letters to confirm date/time and agenda.</a:t>
            </a:r>
          </a:p>
        </p:txBody>
      </p:sp>
      <p:sp>
        <p:nvSpPr>
          <p:cNvPr id="5" name="スライド番号プレースホルダ 6"/>
          <p:cNvSpPr txBox="1">
            <a:spLocks/>
          </p:cNvSpPr>
          <p:nvPr/>
        </p:nvSpPr>
        <p:spPr>
          <a:xfrm>
            <a:off x="6757988" y="6524625"/>
            <a:ext cx="2133600" cy="268288"/>
          </a:xfrm>
          <a:prstGeom prst="rect">
            <a:avLst/>
          </a:prstGeom>
          <a:noFill/>
        </p:spPr>
        <p:txBody>
          <a:bodyPr/>
          <a:lstStyle/>
          <a:p>
            <a:pPr algn="r">
              <a:defRPr/>
            </a:pPr>
            <a:fld id="{4C043E1B-A57A-4358-AAF2-6339D693CC91}" type="slidenum">
              <a:rPr lang="en-US" altLang="ja-JP" sz="1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r">
                <a:defRPr/>
              </a:pPr>
              <a:t>25</a:t>
            </a:fld>
            <a:endParaRPr lang="en-US" altLang="ja-JP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tangle 20"/>
          <p:cNvSpPr>
            <a:spLocks noChangeArrowheads="1"/>
          </p:cNvSpPr>
          <p:nvPr/>
        </p:nvSpPr>
        <p:spPr bwMode="auto">
          <a:xfrm>
            <a:off x="323850" y="333375"/>
            <a:ext cx="8567738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>
              <a:defRPr/>
            </a:pPr>
            <a:r>
              <a:rPr lang="en-US" altLang="ja-JP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HGｺﾞｼｯｸM" pitchFamily="49" charset="-128"/>
              </a:rPr>
              <a:t>4   Meeting Agenda</a:t>
            </a:r>
            <a:endParaRPr lang="ja-JP" altLang="en-US" sz="2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HGｺﾞｼｯｸM" pitchFamily="49" charset="-128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352425" y="1398588"/>
            <a:ext cx="8540750" cy="42164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lnSpc>
                <a:spcPct val="120000"/>
              </a:lnSpc>
              <a:spcBef>
                <a:spcPct val="20000"/>
              </a:spcBef>
              <a:spcAft>
                <a:spcPct val="20000"/>
              </a:spcAft>
              <a:buClr>
                <a:schemeClr val="accent2"/>
              </a:buClr>
              <a:defRPr/>
            </a:pPr>
            <a:r>
              <a:rPr lang="en-US" altLang="ja-JP" sz="20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+mn-ea"/>
              </a:rPr>
              <a:t>We will report/discuss the followings with PMUTL in this Kick-off Meeting:</a:t>
            </a:r>
          </a:p>
          <a:p>
            <a:pPr marL="914400" lvl="1" indent="-457200" algn="l">
              <a:lnSpc>
                <a:spcPct val="120000"/>
              </a:lnSpc>
              <a:spcBef>
                <a:spcPct val="20000"/>
              </a:spcBef>
              <a:spcAft>
                <a:spcPct val="20000"/>
              </a:spcAft>
              <a:buClr>
                <a:schemeClr val="accent2"/>
              </a:buClr>
              <a:defRPr/>
            </a:pPr>
            <a:r>
              <a:rPr lang="en-US" altLang="ja-JP" sz="20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+mn-ea"/>
              </a:rPr>
              <a:t>•   Mobilization Status of Consultant Staff</a:t>
            </a:r>
          </a:p>
          <a:p>
            <a:pPr marL="914400" lvl="1" indent="-457200" algn="l">
              <a:lnSpc>
                <a:spcPct val="120000"/>
              </a:lnSpc>
              <a:spcBef>
                <a:spcPct val="20000"/>
              </a:spcBef>
              <a:spcAft>
                <a:spcPct val="20000"/>
              </a:spcAft>
              <a:buClr>
                <a:schemeClr val="accent2"/>
              </a:buClr>
              <a:defRPr/>
            </a:pPr>
            <a:r>
              <a:rPr lang="en-US" altLang="ja-JP" sz="20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•   Draft P/Q Documents</a:t>
            </a:r>
            <a:endParaRPr lang="en-US" altLang="ja-JP" sz="2000" b="1" kern="0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ea typeface="+mn-ea"/>
            </a:endParaRPr>
          </a:p>
          <a:p>
            <a:pPr marL="914400" lvl="1" indent="-457200" algn="l">
              <a:lnSpc>
                <a:spcPct val="120000"/>
              </a:lnSpc>
              <a:spcBef>
                <a:spcPct val="20000"/>
              </a:spcBef>
              <a:spcAft>
                <a:spcPct val="20000"/>
              </a:spcAft>
              <a:buClr>
                <a:schemeClr val="accent2"/>
              </a:buClr>
              <a:defRPr/>
            </a:pPr>
            <a:r>
              <a:rPr lang="en-US" altLang="ja-JP" sz="20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•</a:t>
            </a:r>
            <a:r>
              <a:rPr lang="en-US" altLang="ja-JP" sz="20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+mn-ea"/>
              </a:rPr>
              <a:t>   Work Schedule and Progress of Survey Works</a:t>
            </a:r>
          </a:p>
          <a:p>
            <a:pPr marL="914400" lvl="1" indent="-457200" algn="l">
              <a:lnSpc>
                <a:spcPct val="120000"/>
              </a:lnSpc>
              <a:spcBef>
                <a:spcPct val="20000"/>
              </a:spcBef>
              <a:spcAft>
                <a:spcPct val="20000"/>
              </a:spcAft>
              <a:buClr>
                <a:schemeClr val="accent2"/>
              </a:buClr>
              <a:defRPr/>
            </a:pPr>
            <a:r>
              <a:rPr lang="en-US" altLang="ja-JP" sz="20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•</a:t>
            </a:r>
            <a:r>
              <a:rPr lang="en-US" altLang="ja-JP" sz="20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+mn-ea"/>
              </a:rPr>
              <a:t>   Key Issues on Review of F/S</a:t>
            </a:r>
          </a:p>
          <a:p>
            <a:pPr marL="914400" lvl="1" indent="-457200" algn="l">
              <a:lnSpc>
                <a:spcPct val="120000"/>
              </a:lnSpc>
              <a:spcBef>
                <a:spcPct val="20000"/>
              </a:spcBef>
              <a:spcAft>
                <a:spcPct val="20000"/>
              </a:spcAft>
              <a:buClr>
                <a:schemeClr val="accent2"/>
              </a:buClr>
              <a:defRPr/>
            </a:pPr>
            <a:r>
              <a:rPr lang="en-US" altLang="ja-JP" sz="20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•</a:t>
            </a:r>
            <a:r>
              <a:rPr lang="en-US" altLang="ja-JP" sz="20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+mn-ea"/>
              </a:rPr>
              <a:t>   Overall Work Schedule of Consulting Services</a:t>
            </a:r>
          </a:p>
          <a:p>
            <a:pPr marL="914400" lvl="1" indent="-457200" algn="l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defRPr/>
            </a:pPr>
            <a:r>
              <a:rPr lang="en-US" altLang="ja-JP" sz="20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•</a:t>
            </a:r>
            <a:r>
              <a:rPr lang="en-US" altLang="ja-JP" sz="20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+mn-ea"/>
              </a:rPr>
              <a:t>   Outstanding Issues</a:t>
            </a:r>
          </a:p>
          <a:p>
            <a:pPr marL="914400" lvl="1" indent="-457200" algn="l">
              <a:lnSpc>
                <a:spcPct val="120000"/>
              </a:lnSpc>
              <a:spcBef>
                <a:spcPts val="0"/>
              </a:spcBef>
              <a:spcAft>
                <a:spcPct val="20000"/>
              </a:spcAft>
              <a:buClr>
                <a:schemeClr val="accent2"/>
              </a:buClr>
              <a:defRPr/>
            </a:pPr>
            <a:r>
              <a:rPr lang="en-US" altLang="ja-JP" sz="20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+mn-ea"/>
              </a:rPr>
              <a:t>     -   Project Name</a:t>
            </a:r>
          </a:p>
          <a:p>
            <a:pPr marL="914400" lvl="1" indent="-457200" algn="l">
              <a:lnSpc>
                <a:spcPct val="120000"/>
              </a:lnSpc>
              <a:spcBef>
                <a:spcPts val="0"/>
              </a:spcBef>
              <a:spcAft>
                <a:spcPct val="20000"/>
              </a:spcAft>
              <a:buClr>
                <a:schemeClr val="accent2"/>
              </a:buClr>
              <a:defRPr/>
            </a:pPr>
            <a:r>
              <a:rPr lang="en-US" altLang="ja-JP" sz="20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+mn-ea"/>
              </a:rPr>
              <a:t>     -   Others</a:t>
            </a:r>
          </a:p>
        </p:txBody>
      </p:sp>
      <p:sp>
        <p:nvSpPr>
          <p:cNvPr id="6" name="スライド番号プレースホルダ 6"/>
          <p:cNvSpPr txBox="1">
            <a:spLocks/>
          </p:cNvSpPr>
          <p:nvPr/>
        </p:nvSpPr>
        <p:spPr>
          <a:xfrm>
            <a:off x="6757988" y="6524625"/>
            <a:ext cx="2133600" cy="268288"/>
          </a:xfrm>
          <a:prstGeom prst="rect">
            <a:avLst/>
          </a:prstGeom>
          <a:noFill/>
        </p:spPr>
        <p:txBody>
          <a:bodyPr/>
          <a:lstStyle/>
          <a:p>
            <a:pPr algn="r">
              <a:defRPr/>
            </a:pPr>
            <a:fld id="{C0425521-A525-4AB5-B828-77BCD8468475}" type="slidenum">
              <a:rPr lang="en-US" altLang="ja-JP" sz="1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r">
                <a:defRPr/>
              </a:pPr>
              <a:t>26</a:t>
            </a:fld>
            <a:endParaRPr lang="en-US" altLang="ja-JP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0" y="2997200"/>
            <a:ext cx="9144000" cy="7810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20000"/>
              </a:spcBef>
              <a:spcAft>
                <a:spcPct val="20000"/>
              </a:spcAft>
              <a:buClr>
                <a:schemeClr val="accent2"/>
              </a:buClr>
              <a:defRPr/>
            </a:pPr>
            <a:r>
              <a:rPr lang="en-US" altLang="ja-JP" sz="40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+mn-ea"/>
              </a:rPr>
              <a:t>Thank you</a:t>
            </a:r>
          </a:p>
        </p:txBody>
      </p:sp>
      <p:sp>
        <p:nvSpPr>
          <p:cNvPr id="4" name="スライド番号プレースホルダ 6"/>
          <p:cNvSpPr txBox="1">
            <a:spLocks/>
          </p:cNvSpPr>
          <p:nvPr/>
        </p:nvSpPr>
        <p:spPr>
          <a:xfrm>
            <a:off x="6757988" y="6524625"/>
            <a:ext cx="2133600" cy="268288"/>
          </a:xfrm>
          <a:prstGeom prst="rect">
            <a:avLst/>
          </a:prstGeom>
          <a:noFill/>
        </p:spPr>
        <p:txBody>
          <a:bodyPr/>
          <a:lstStyle/>
          <a:p>
            <a:pPr algn="r">
              <a:defRPr/>
            </a:pPr>
            <a:fld id="{DA7F5642-9AA6-43E4-8380-6082C36B5872}" type="slidenum">
              <a:rPr lang="en-US" altLang="ja-JP" sz="1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r">
                <a:defRPr/>
              </a:pPr>
              <a:t>27</a:t>
            </a:fld>
            <a:endParaRPr lang="en-US" altLang="ja-JP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ool11-s-4">
  <a:themeElements>
    <a:clrScheme name="cool11-s-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ol11-s-4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50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50" charset="-128"/>
          </a:defRPr>
        </a:defPPr>
      </a:lstStyle>
    </a:lnDef>
  </a:objectDefaults>
  <a:extraClrSchemeLst>
    <a:extraClrScheme>
      <a:clrScheme name="cool11-s-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ol11-s-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ol11-s-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ol11-s-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ol11-s-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ol11-s-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ol11-s-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ol11-s-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ol11-s-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ol11-s-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ol11-s-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ol11-s-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cool11-s-4</Template>
  <TotalTime>4050</TotalTime>
  <Words>730</Words>
  <Application>Microsoft Office PowerPoint</Application>
  <PresentationFormat>画面に合わせる (4:3)</PresentationFormat>
  <Paragraphs>211</Paragraphs>
  <Slides>27</Slides>
  <Notes>25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27</vt:i4>
      </vt:variant>
    </vt:vector>
  </HeadingPairs>
  <TitlesOfParts>
    <vt:vector size="28" baseType="lpstr">
      <vt:lpstr>cool11-s-4</vt:lpstr>
      <vt:lpstr>Hanoi City Ring Road No. 3 Construction Project, Mai Dich - South Thang Long Section</vt:lpstr>
      <vt:lpstr>スライド 2</vt:lpstr>
      <vt:lpstr>スライド 3</vt:lpstr>
      <vt:lpstr>スライド 4</vt:lpstr>
      <vt:lpstr>スライド 5</vt:lpstr>
      <vt:lpstr>スライド 6</vt:lpstr>
      <vt:lpstr>スライド 7</vt:lpstr>
      <vt:lpstr>スライド 8</vt:lpstr>
      <vt:lpstr>スライド 9</vt:lpstr>
      <vt:lpstr>スライド 10</vt:lpstr>
      <vt:lpstr>スライド 11</vt:lpstr>
      <vt:lpstr>スライド 12</vt:lpstr>
      <vt:lpstr>スライド 13</vt:lpstr>
      <vt:lpstr>スライド 14</vt:lpstr>
      <vt:lpstr>スライド 15</vt:lpstr>
      <vt:lpstr>スライド 16</vt:lpstr>
      <vt:lpstr>スライド 17</vt:lpstr>
      <vt:lpstr>スライド 18</vt:lpstr>
      <vt:lpstr>スライド 19</vt:lpstr>
      <vt:lpstr>スライド 20</vt:lpstr>
      <vt:lpstr>スライド 21</vt:lpstr>
      <vt:lpstr>スライド 22</vt:lpstr>
      <vt:lpstr>スライド 23</vt:lpstr>
      <vt:lpstr>スライド 24</vt:lpstr>
      <vt:lpstr>スライド 25</vt:lpstr>
      <vt:lpstr>スライド 26</vt:lpstr>
      <vt:lpstr>スライド 27</vt:lpstr>
    </vt:vector>
  </TitlesOfParts>
  <Company>Nippon Koei Co., Ltd.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ベトナム南北高速道路ダナン～クワンガイ区間プロジェクト調査</dc:title>
  <dc:creator>a5414</dc:creator>
  <cp:lastModifiedBy>Shoichiro Tokumaru</cp:lastModifiedBy>
  <cp:revision>149</cp:revision>
  <dcterms:created xsi:type="dcterms:W3CDTF">2007-06-27T05:14:29Z</dcterms:created>
  <dcterms:modified xsi:type="dcterms:W3CDTF">2015-07-27T11:19:13Z</dcterms:modified>
</cp:coreProperties>
</file>